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5" r:id="rId4"/>
  </p:sldMasterIdLst>
  <p:notesMasterIdLst>
    <p:notesMasterId r:id="rId52"/>
  </p:notesMasterIdLst>
  <p:handoutMasterIdLst>
    <p:handoutMasterId r:id="rId53"/>
  </p:handoutMasterIdLst>
  <p:sldIdLst>
    <p:sldId id="280" r:id="rId5"/>
    <p:sldId id="256" r:id="rId6"/>
    <p:sldId id="257" r:id="rId7"/>
    <p:sldId id="258" r:id="rId8"/>
    <p:sldId id="346" r:id="rId9"/>
    <p:sldId id="347" r:id="rId10"/>
    <p:sldId id="293" r:id="rId11"/>
    <p:sldId id="343" r:id="rId12"/>
    <p:sldId id="349" r:id="rId13"/>
    <p:sldId id="348" r:id="rId14"/>
    <p:sldId id="351" r:id="rId15"/>
    <p:sldId id="296" r:id="rId16"/>
    <p:sldId id="341" r:id="rId17"/>
    <p:sldId id="294" r:id="rId18"/>
    <p:sldId id="295" r:id="rId19"/>
    <p:sldId id="297" r:id="rId20"/>
    <p:sldId id="338" r:id="rId21"/>
    <p:sldId id="298" r:id="rId22"/>
    <p:sldId id="339" r:id="rId23"/>
    <p:sldId id="299" r:id="rId24"/>
    <p:sldId id="300" r:id="rId25"/>
    <p:sldId id="301" r:id="rId26"/>
    <p:sldId id="302" r:id="rId27"/>
    <p:sldId id="342" r:id="rId28"/>
    <p:sldId id="304" r:id="rId29"/>
    <p:sldId id="305" r:id="rId30"/>
    <p:sldId id="306" r:id="rId31"/>
    <p:sldId id="307" r:id="rId32"/>
    <p:sldId id="308" r:id="rId33"/>
    <p:sldId id="309" r:id="rId34"/>
    <p:sldId id="340" r:id="rId35"/>
    <p:sldId id="310" r:id="rId36"/>
    <p:sldId id="313" r:id="rId37"/>
    <p:sldId id="334" r:id="rId38"/>
    <p:sldId id="317" r:id="rId39"/>
    <p:sldId id="335" r:id="rId40"/>
    <p:sldId id="318" r:id="rId41"/>
    <p:sldId id="319" r:id="rId42"/>
    <p:sldId id="336" r:id="rId43"/>
    <p:sldId id="320" r:id="rId44"/>
    <p:sldId id="328" r:id="rId45"/>
    <p:sldId id="337" r:id="rId46"/>
    <p:sldId id="329" r:id="rId47"/>
    <p:sldId id="350" r:id="rId48"/>
    <p:sldId id="344" r:id="rId49"/>
    <p:sldId id="345" r:id="rId50"/>
    <p:sldId id="278" r:id="rId5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956"/>
    <p:restoredTop sz="94569"/>
  </p:normalViewPr>
  <p:slideViewPr>
    <p:cSldViewPr snapToGrid="0" snapToObjects="1">
      <p:cViewPr varScale="1">
        <p:scale>
          <a:sx n="95" d="100"/>
          <a:sy n="95" d="100"/>
        </p:scale>
        <p:origin x="78" y="2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5D050CB4-672A-4BEC-994B-3FAC611FC2B5}" type="datetimeFigureOut">
              <a:rPr lang="en-US" smtClean="0"/>
              <a:t>2/24/2020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5E8D2562-4DC9-4494-B7FE-13FFD0C3EF24}" type="slidenum">
              <a:rPr lang="en-US" smtClean="0"/>
              <a:t>‹#›</a:t>
            </a:fld>
            <a:endParaRPr lang="en-US"/>
          </a:p>
        </p:txBody>
      </p:sp>
    </p:spTree>
    <p:extLst>
      <p:ext uri="{BB962C8B-B14F-4D97-AF65-F5344CB8AC3E}">
        <p14:creationId xmlns:p14="http://schemas.microsoft.com/office/powerpoint/2010/main" val="1474024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BDCA0C1-2C81-BF4D-A80F-44BB62E90131}" type="datetimeFigureOut">
              <a:rPr lang="en-US" smtClean="0"/>
              <a:t>2/24/2020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C042AE5-D5A7-1943-A9F6-02325A7358BE}" type="slidenum">
              <a:rPr lang="en-US" smtClean="0"/>
              <a:t>‹#›</a:t>
            </a:fld>
            <a:endParaRPr lang="en-US"/>
          </a:p>
        </p:txBody>
      </p:sp>
    </p:spTree>
    <p:extLst>
      <p:ext uri="{BB962C8B-B14F-4D97-AF65-F5344CB8AC3E}">
        <p14:creationId xmlns:p14="http://schemas.microsoft.com/office/powerpoint/2010/main" val="1029344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042AE5-D5A7-1943-A9F6-02325A7358BE}" type="slidenum">
              <a:rPr lang="en-US" smtClean="0"/>
              <a:t>1</a:t>
            </a:fld>
            <a:endParaRPr lang="en-US"/>
          </a:p>
        </p:txBody>
      </p:sp>
    </p:spTree>
    <p:extLst>
      <p:ext uri="{BB962C8B-B14F-4D97-AF65-F5344CB8AC3E}">
        <p14:creationId xmlns:p14="http://schemas.microsoft.com/office/powerpoint/2010/main" val="4007046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042AE5-D5A7-1943-A9F6-02325A7358BE}" type="slidenum">
              <a:rPr lang="en-US" smtClean="0"/>
              <a:t>2</a:t>
            </a:fld>
            <a:endParaRPr lang="en-US"/>
          </a:p>
        </p:txBody>
      </p:sp>
    </p:spTree>
    <p:extLst>
      <p:ext uri="{BB962C8B-B14F-4D97-AF65-F5344CB8AC3E}">
        <p14:creationId xmlns:p14="http://schemas.microsoft.com/office/powerpoint/2010/main" val="1027649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042AE5-D5A7-1943-A9F6-02325A7358BE}" type="slidenum">
              <a:rPr lang="en-US" smtClean="0"/>
              <a:t>3</a:t>
            </a:fld>
            <a:endParaRPr lang="en-US"/>
          </a:p>
        </p:txBody>
      </p:sp>
    </p:spTree>
    <p:extLst>
      <p:ext uri="{BB962C8B-B14F-4D97-AF65-F5344CB8AC3E}">
        <p14:creationId xmlns:p14="http://schemas.microsoft.com/office/powerpoint/2010/main" val="394144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042AE5-D5A7-1943-A9F6-02325A7358BE}" type="slidenum">
              <a:rPr lang="en-US" smtClean="0"/>
              <a:t>4</a:t>
            </a:fld>
            <a:endParaRPr lang="en-US"/>
          </a:p>
        </p:txBody>
      </p:sp>
    </p:spTree>
    <p:extLst>
      <p:ext uri="{BB962C8B-B14F-4D97-AF65-F5344CB8AC3E}">
        <p14:creationId xmlns:p14="http://schemas.microsoft.com/office/powerpoint/2010/main" val="1913624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DE4842B-E691-4FE4-8303-55A66D177CB7}" type="slidenum">
              <a:rPr lang="en-US" altLang="en-US"/>
              <a:pPr/>
              <a:t>5</a:t>
            </a:fld>
            <a:endParaRPr lang="en-US" altLang="en-US"/>
          </a:p>
        </p:txBody>
      </p:sp>
      <p:sp>
        <p:nvSpPr>
          <p:cNvPr id="6145" name="Rectangle 1"/>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6" name="Text Box 2"/>
          <p:cNvSpPr txBox="1">
            <a:spLocks noGrp="1" noChangeArrowheads="1"/>
          </p:cNvSpPr>
          <p:nvPr>
            <p:ph type="body" idx="1"/>
          </p:nvPr>
        </p:nvSpPr>
        <p:spPr bwMode="auto">
          <a:xfrm>
            <a:off x="777875" y="4776788"/>
            <a:ext cx="6216650" cy="8239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7938" rIns="0" bIns="0"/>
          <a:lstStyle/>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altLang="en-US" sz="900">
                <a:latin typeface="arial" panose="020B0604020202020204" pitchFamily="34" charset="0"/>
                <a:ea typeface="Baekmuk Gulim" charset="0"/>
                <a:cs typeface="Baekmuk Gulim" charset="0"/>
              </a:rPr>
              <a:t>Animal protein intake increases the risk of type 2 diabetes and cardiovascular disease by intensifying insulin resistance.</a:t>
            </a: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altLang="en-US" sz="2000">
              <a:latin typeface="arial" panose="020B0604020202020204" pitchFamily="34" charset="0"/>
              <a:ea typeface="Baekmuk Gulim" charset="0"/>
              <a:cs typeface="Baekmuk Gulim" charset="0"/>
            </a:endParaRP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altLang="en-US" sz="2000">
              <a:latin typeface="arial" panose="020B0604020202020204" pitchFamily="34" charset="0"/>
              <a:ea typeface="Baekmuk Gulim" charset="0"/>
              <a:cs typeface="Baekmuk Gulim" charset="0"/>
            </a:endParaRPr>
          </a:p>
          <a:p>
            <a:pPr marL="215900" indent="-214313"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altLang="en-US" sz="900">
              <a:latin typeface="arial" panose="020B0604020202020204" pitchFamily="34" charset="0"/>
              <a:ea typeface="Baekmuk Gulim" charset="0"/>
              <a:cs typeface="Baekmuk Gulim" charset="0"/>
            </a:endParaRPr>
          </a:p>
        </p:txBody>
      </p:sp>
    </p:spTree>
    <p:extLst>
      <p:ext uri="{BB962C8B-B14F-4D97-AF65-F5344CB8AC3E}">
        <p14:creationId xmlns:p14="http://schemas.microsoft.com/office/powerpoint/2010/main" val="2539773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381000" y="685800"/>
            <a:ext cx="6096000" cy="3429000"/>
          </a:xfrm>
          <a:prstGeom prst="rect">
            <a:avLst/>
          </a:prstGeom>
          <a:noFill/>
          <a:ln w="12700">
            <a:miter lim="800000"/>
          </a:ln>
        </p:spPr>
      </p:sp>
      <p:sp>
        <p:nvSpPr>
          <p:cNvPr id="6147" name="Notes Placeholder 2"/>
          <p:cNvSpPr>
            <a:spLocks noGrp="1"/>
          </p:cNvSpPr>
          <p:nvPr>
            <p:ph type="body" idx="3"/>
          </p:nvPr>
        </p:nvSpPr>
        <p:spPr>
          <a:xfrm>
            <a:off x="685800" y="4343400"/>
            <a:ext cx="5486400" cy="4114800"/>
          </a:xfrm>
          <a:prstGeom prst="rect">
            <a:avLst/>
          </a:prstGeom>
          <a:noFill/>
          <a:ln>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b="1">
                <a:latin typeface="Arial"/>
                <a:ea typeface="Arial"/>
              </a:rPr>
              <a:t>Figure 1 </a:t>
            </a:r>
            <a:r>
              <a:rPr lang="en-US" altLang="en-US">
                <a:latin typeface="Arial"/>
                <a:ea typeface="Arial"/>
              </a:rPr>
              <a:t>Proposed mechanisms by which inorganic dietary nitrate or nitrite exert anti-inflammatory effects, modulate immune cell phenotypes and function, and immune–endothelial interactions. Mechanisms shown are based on data from cell culture, animal, and human studies. Abbreviations: eNOS, endothelial nitric oxide synthase; NO&lt;sub&gt;2&lt;/sub&gt;, nitrite; NO&lt;sub&gt;3&lt;/sub&gt;, nitrate.
</a:t>
            </a:r>
          </a:p>
          <a:p>
            <a:pPr marL="0" lvl="0" indent="0"/>
            <a:r>
              <a:rPr lang="en-US" altLang="en-US">
                <a:latin typeface="Arial"/>
                <a:ea typeface="Arial"/>
              </a:rPr>
              <a:t>Unless provided in the caption above, the following copyright applies to the content of this slide: © The Author(s) 2019. Published by Oxford University Press on behalf of the International Life Sciences Institute. All rights reserved. For permissions, please e-mail: journals.permissions@oup.com.This article is published and distributed under the terms of the Oxford University Press, Standard Journals Publication Model (https://academic.oup.com/journals/pages/open_access/funder_policies/chorus/standard_publication_model)</a:t>
            </a: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a:ea typeface="ＭＳ Ｐゴシック" pitchFamily="34" charset="-128"/>
              </a:defRPr>
            </a:lvl5pPr>
          </a:lstStyle>
          <a:p>
            <a:pPr algn="r" eaLnBrk="1" hangingPunct="1"/>
            <a:fld id="{E240C9BA-4A8A-4FD1-8579-30123375DC0F}" type="slidenum">
              <a:rPr sz="1200">
                <a:solidFill>
                  <a:prstClr val="black"/>
                </a:solidFill>
              </a:rPr>
              <a:pPr algn="r" eaLnBrk="1" hangingPunct="1"/>
              <a:t>6</a:t>
            </a:fld>
            <a:endParaRPr sz="1200">
              <a:solidFill>
                <a:prstClr val="black"/>
              </a:solidFill>
            </a:endParaRPr>
          </a:p>
        </p:txBody>
      </p:sp>
    </p:spTree>
    <p:extLst>
      <p:ext uri="{BB962C8B-B14F-4D97-AF65-F5344CB8AC3E}">
        <p14:creationId xmlns:p14="http://schemas.microsoft.com/office/powerpoint/2010/main" val="3769843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Intro:</a:t>
            </a:r>
          </a:p>
          <a:p>
            <a:r>
              <a:rPr lang="en-US" dirty="0"/>
              <a:t>Thank you for taking the time to be her</a:t>
            </a:r>
            <a:r>
              <a:rPr lang="en-US" baseline="0" dirty="0"/>
              <a:t>e today.  Did you know that 1 in 8 women will develop invasive breast cancer in their lives?  There’s about 25 people in the room.  That means 3 women in this room are likely to have breast cancer in the future. Wow!  I’m April </a:t>
            </a:r>
            <a:r>
              <a:rPr lang="en-US" baseline="0" dirty="0" err="1"/>
              <a:t>Rhymaun</a:t>
            </a:r>
            <a:r>
              <a:rPr lang="en-US" baseline="0" dirty="0"/>
              <a:t> and I’m an Outpatient Dietitian here at the hospital.  After my talk today, you’ll know how to recognize the symptoms of breast cancer, how nutrition and healthy weight play a role in breast cancer prevention, and my five top nutrition tips for cancer prevention.</a:t>
            </a:r>
            <a:endParaRPr lang="en-US" dirty="0"/>
          </a:p>
        </p:txBody>
      </p:sp>
      <p:sp>
        <p:nvSpPr>
          <p:cNvPr id="4" name="Slide Number Placeholder 3"/>
          <p:cNvSpPr>
            <a:spLocks noGrp="1"/>
          </p:cNvSpPr>
          <p:nvPr>
            <p:ph type="sldNum" sz="quarter" idx="10"/>
          </p:nvPr>
        </p:nvSpPr>
        <p:spPr/>
        <p:txBody>
          <a:bodyPr/>
          <a:lstStyle/>
          <a:p>
            <a:fld id="{2C042AE5-D5A7-1943-A9F6-02325A7358BE}" type="slidenum">
              <a:rPr lang="en-US" smtClean="0"/>
              <a:t>7</a:t>
            </a:fld>
            <a:endParaRPr lang="en-US"/>
          </a:p>
        </p:txBody>
      </p:sp>
    </p:spTree>
    <p:extLst>
      <p:ext uri="{BB962C8B-B14F-4D97-AF65-F5344CB8AC3E}">
        <p14:creationId xmlns:p14="http://schemas.microsoft.com/office/powerpoint/2010/main" val="924450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2025" eaLnBrk="0" hangingPunct="0">
              <a:spcBef>
                <a:spcPct val="30000"/>
              </a:spcBef>
              <a:defRPr sz="1200">
                <a:solidFill>
                  <a:schemeClr val="tx1"/>
                </a:solidFill>
                <a:latin typeface="Calibri" panose="020F0502020204030204" pitchFamily="34" charset="0"/>
              </a:defRPr>
            </a:lvl1pPr>
            <a:lvl2pPr marL="742950" indent="-285750" defTabSz="962025" eaLnBrk="0" hangingPunct="0">
              <a:spcBef>
                <a:spcPct val="30000"/>
              </a:spcBef>
              <a:defRPr sz="1200">
                <a:solidFill>
                  <a:schemeClr val="tx1"/>
                </a:solidFill>
                <a:latin typeface="Calibri" panose="020F0502020204030204" pitchFamily="34" charset="0"/>
              </a:defRPr>
            </a:lvl2pPr>
            <a:lvl3pPr marL="1143000" indent="-228600" defTabSz="962025" eaLnBrk="0" hangingPunct="0">
              <a:spcBef>
                <a:spcPct val="30000"/>
              </a:spcBef>
              <a:defRPr sz="1200">
                <a:solidFill>
                  <a:schemeClr val="tx1"/>
                </a:solidFill>
                <a:latin typeface="Calibri" panose="020F0502020204030204" pitchFamily="34" charset="0"/>
              </a:defRPr>
            </a:lvl3pPr>
            <a:lvl4pPr marL="1600200" indent="-228600" defTabSz="962025" eaLnBrk="0" hangingPunct="0">
              <a:spcBef>
                <a:spcPct val="30000"/>
              </a:spcBef>
              <a:defRPr sz="1200">
                <a:solidFill>
                  <a:schemeClr val="tx1"/>
                </a:solidFill>
                <a:latin typeface="Calibri" panose="020F0502020204030204" pitchFamily="34" charset="0"/>
              </a:defRPr>
            </a:lvl4pPr>
            <a:lvl5pPr marL="2057400" indent="-228600" defTabSz="962025" eaLnBrk="0" hangingPunct="0">
              <a:spcBef>
                <a:spcPct val="30000"/>
              </a:spcBef>
              <a:defRPr sz="1200">
                <a:solidFill>
                  <a:schemeClr val="tx1"/>
                </a:solidFill>
                <a:latin typeface="Calibri" panose="020F0502020204030204" pitchFamily="34" charset="0"/>
              </a:defRPr>
            </a:lvl5pPr>
            <a:lvl6pPr marL="2514600" indent="-228600" defTabSz="9620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20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20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20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D3C30D5-B8EC-4CFA-823F-C712D363B942}" type="slidenum">
              <a:rPr lang="en-US" altLang="en-US" sz="1100">
                <a:solidFill>
                  <a:prstClr val="black"/>
                </a:solidFill>
                <a:latin typeface="Arial" panose="020B0604020202020204" pitchFamily="34" charset="0"/>
              </a:rPr>
              <a:pPr eaLnBrk="1" hangingPunct="1">
                <a:spcBef>
                  <a:spcPct val="0"/>
                </a:spcBef>
              </a:pPr>
              <a:t>16</a:t>
            </a:fld>
            <a:endParaRPr lang="en-US" altLang="en-US" sz="1100">
              <a:solidFill>
                <a:prstClr val="black"/>
              </a:solidFill>
              <a:latin typeface="Arial" panose="020B0604020202020204" pitchFamily="34" charset="0"/>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890939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2025" eaLnBrk="0" hangingPunct="0">
              <a:spcBef>
                <a:spcPct val="30000"/>
              </a:spcBef>
              <a:defRPr sz="1200">
                <a:solidFill>
                  <a:schemeClr val="tx1"/>
                </a:solidFill>
                <a:latin typeface="Calibri" panose="020F0502020204030204" pitchFamily="34" charset="0"/>
              </a:defRPr>
            </a:lvl1pPr>
            <a:lvl2pPr marL="742950" indent="-285750" defTabSz="962025" eaLnBrk="0" hangingPunct="0">
              <a:spcBef>
                <a:spcPct val="30000"/>
              </a:spcBef>
              <a:defRPr sz="1200">
                <a:solidFill>
                  <a:schemeClr val="tx1"/>
                </a:solidFill>
                <a:latin typeface="Calibri" panose="020F0502020204030204" pitchFamily="34" charset="0"/>
              </a:defRPr>
            </a:lvl2pPr>
            <a:lvl3pPr marL="1143000" indent="-228600" defTabSz="962025" eaLnBrk="0" hangingPunct="0">
              <a:spcBef>
                <a:spcPct val="30000"/>
              </a:spcBef>
              <a:defRPr sz="1200">
                <a:solidFill>
                  <a:schemeClr val="tx1"/>
                </a:solidFill>
                <a:latin typeface="Calibri" panose="020F0502020204030204" pitchFamily="34" charset="0"/>
              </a:defRPr>
            </a:lvl3pPr>
            <a:lvl4pPr marL="1600200" indent="-228600" defTabSz="962025" eaLnBrk="0" hangingPunct="0">
              <a:spcBef>
                <a:spcPct val="30000"/>
              </a:spcBef>
              <a:defRPr sz="1200">
                <a:solidFill>
                  <a:schemeClr val="tx1"/>
                </a:solidFill>
                <a:latin typeface="Calibri" panose="020F0502020204030204" pitchFamily="34" charset="0"/>
              </a:defRPr>
            </a:lvl4pPr>
            <a:lvl5pPr marL="2057400" indent="-228600" defTabSz="962025" eaLnBrk="0" hangingPunct="0">
              <a:spcBef>
                <a:spcPct val="30000"/>
              </a:spcBef>
              <a:defRPr sz="1200">
                <a:solidFill>
                  <a:schemeClr val="tx1"/>
                </a:solidFill>
                <a:latin typeface="Calibri" panose="020F0502020204030204" pitchFamily="34" charset="0"/>
              </a:defRPr>
            </a:lvl5pPr>
            <a:lvl6pPr marL="2514600" indent="-228600" defTabSz="96202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6202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6202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620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D3C30D5-B8EC-4CFA-823F-C712D363B942}" type="slidenum">
              <a:rPr lang="en-US" altLang="en-US" sz="1100">
                <a:solidFill>
                  <a:prstClr val="black"/>
                </a:solidFill>
                <a:latin typeface="Arial" panose="020B0604020202020204" pitchFamily="34" charset="0"/>
              </a:rPr>
              <a:pPr eaLnBrk="1" hangingPunct="1">
                <a:spcBef>
                  <a:spcPct val="0"/>
                </a:spcBef>
              </a:pPr>
              <a:t>17</a:t>
            </a:fld>
            <a:endParaRPr lang="en-US" altLang="en-US" sz="1100">
              <a:solidFill>
                <a:prstClr val="black"/>
              </a:solidFill>
              <a:latin typeface="Arial" panose="020B0604020202020204" pitchFamily="34" charset="0"/>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83540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578083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43963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042AE5-D5A7-1943-A9F6-02325A7358BE}" type="slidenum">
              <a:rPr lang="en-US" smtClean="0"/>
              <a:t>47</a:t>
            </a:fld>
            <a:endParaRPr lang="en-US"/>
          </a:p>
        </p:txBody>
      </p:sp>
    </p:spTree>
    <p:extLst>
      <p:ext uri="{BB962C8B-B14F-4D97-AF65-F5344CB8AC3E}">
        <p14:creationId xmlns:p14="http://schemas.microsoft.com/office/powerpoint/2010/main" val="1170107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4009291" y="1098388"/>
            <a:ext cx="4783299" cy="4247335"/>
          </a:xfrm>
        </p:spPr>
        <p:txBody>
          <a:bodyPr anchor="ctr">
            <a:noAutofit/>
          </a:bodyPr>
          <a:lstStyle>
            <a:lvl1pPr algn="ctr">
              <a:defRPr sz="3600" spc="800" baseline="0"/>
            </a:lvl1pPr>
          </a:lstStyle>
          <a:p>
            <a:r>
              <a:rPr lang="en-US" dirty="0"/>
              <a:t>Click to edit Master title style</a:t>
            </a:r>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2/24/2020</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672692"/>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1251678" y="1195754"/>
            <a:ext cx="10178322" cy="5076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2/24/2020</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51678" y="382385"/>
            <a:ext cx="10178322" cy="660969"/>
          </a:xfrm>
        </p:spPr>
        <p:txBody>
          <a:bodyPr>
            <a:normAutofit/>
          </a:bodyPr>
          <a:lstStyle>
            <a:lvl1pPr>
              <a:defRPr sz="3600"/>
            </a:lvl1pPr>
          </a:lstStyle>
          <a:p>
            <a:r>
              <a:rPr lang="en-US" dirty="0"/>
              <a:t>Click to edit Master title style</a:t>
            </a:r>
          </a:p>
        </p:txBody>
      </p:sp>
      <p:sp>
        <p:nvSpPr>
          <p:cNvPr id="3" name="Content Placeholder 2"/>
          <p:cNvSpPr>
            <a:spLocks noGrp="1"/>
          </p:cNvSpPr>
          <p:nvPr>
            <p:ph sz="half" idx="1"/>
          </p:nvPr>
        </p:nvSpPr>
        <p:spPr>
          <a:xfrm>
            <a:off x="1257300" y="1172308"/>
            <a:ext cx="4800600" cy="47331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647796" y="1172308"/>
            <a:ext cx="4800600" cy="473319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334D819-9F07-4261-B09B-9E467E5D9002}" type="datetimeFigureOut">
              <a:rPr lang="en-US" dirty="0"/>
              <a:t>2/24/2020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2/24/2020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2/24/2020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2/24/2020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2/24/2020</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2/24/2020</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1828800" y="4267200"/>
            <a:ext cx="85344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609600" y="1981200"/>
            <a:ext cx="10972800" cy="1676400"/>
          </a:xfrm>
          <a:prstGeom prst="rect">
            <a:avLst/>
          </a:prstGeom>
        </p:spPr>
        <p:txBody>
          <a:bodyPr/>
          <a:lstStyle>
            <a:lvl1pPr>
              <a:lnSpc>
                <a:spcPts val="3000"/>
              </a:lnSpc>
              <a:defRPr sz="2800" b="1" baseline="0">
                <a:solidFill>
                  <a:schemeClr val="tx1"/>
                </a:solidFill>
                <a:effectLst/>
              </a:defRPr>
            </a:lvl1pPr>
          </a:lstStyle>
          <a:p>
            <a:r>
              <a:rPr lang="en-US"/>
              <a:t>Click to edit Master title style</a:t>
            </a:r>
            <a:endParaRPr lang="en-US" dirty="0"/>
          </a:p>
        </p:txBody>
      </p:sp>
      <p:sp>
        <p:nvSpPr>
          <p:cNvPr id="6" name="Text Placeholder 5"/>
          <p:cNvSpPr>
            <a:spLocks noGrp="1"/>
          </p:cNvSpPr>
          <p:nvPr>
            <p:ph type="body" sz="quarter" idx="11"/>
          </p:nvPr>
        </p:nvSpPr>
        <p:spPr>
          <a:xfrm>
            <a:off x="3048000" y="6272784"/>
            <a:ext cx="6807200" cy="182880"/>
          </a:xfrm>
          <a:prstGeom prst="rect">
            <a:avLst/>
          </a:prstGeom>
        </p:spPr>
        <p:txBody>
          <a:bodyPr/>
          <a:lstStyle>
            <a:lvl1pPr>
              <a:buNone/>
              <a:defRPr sz="1000" baseline="0">
                <a:solidFill>
                  <a:schemeClr val="bg2"/>
                </a:solidFill>
              </a:defRPr>
            </a:lvl1pPr>
          </a:lstStyle>
          <a:p>
            <a:pPr lvl="0"/>
            <a:r>
              <a:rPr lang="en-US"/>
              <a:t>Click to edit Master text styles</a:t>
            </a:r>
          </a:p>
        </p:txBody>
      </p:sp>
      <p:sp>
        <p:nvSpPr>
          <p:cNvPr id="7" name="Text Placeholder 6"/>
          <p:cNvSpPr>
            <a:spLocks noGrp="1"/>
          </p:cNvSpPr>
          <p:nvPr>
            <p:ph type="body" sz="quarter" idx="12"/>
          </p:nvPr>
        </p:nvSpPr>
        <p:spPr>
          <a:xfrm>
            <a:off x="3048000" y="6464808"/>
            <a:ext cx="6807200" cy="228600"/>
          </a:xfrm>
          <a:prstGeom prst="rect">
            <a:avLst/>
          </a:prstGeom>
        </p:spPr>
        <p:txBody>
          <a:bodyPr/>
          <a:lstStyle>
            <a:lvl1pPr>
              <a:buNone/>
              <a:defRPr sz="1000"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2420614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solidFill>
                  <a:schemeClr val="tx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609600" y="5791200"/>
            <a:ext cx="109728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289595012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solidFill>
                  <a:schemeClr val="tx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609600" y="5791200"/>
            <a:ext cx="109728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358793149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1828800" y="4267200"/>
            <a:ext cx="85344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609600" y="1981200"/>
            <a:ext cx="10972800" cy="1676400"/>
          </a:xfrm>
          <a:prstGeom prst="rect">
            <a:avLst/>
          </a:prstGeom>
        </p:spPr>
        <p:txBody>
          <a:bodyPr/>
          <a:lstStyle>
            <a:lvl1pPr>
              <a:lnSpc>
                <a:spcPts val="3000"/>
              </a:lnSpc>
              <a:defRPr sz="2800" b="1" baseline="0">
                <a:solidFill>
                  <a:schemeClr val="tx1"/>
                </a:solidFill>
                <a:effectLst/>
              </a:defRPr>
            </a:lvl1pPr>
          </a:lstStyle>
          <a:p>
            <a:r>
              <a:rPr lang="en-US"/>
              <a:t>Click to edit Master title style</a:t>
            </a:r>
            <a:endParaRPr lang="en-US" dirty="0"/>
          </a:p>
        </p:txBody>
      </p:sp>
    </p:spTree>
    <p:extLst>
      <p:ext uri="{BB962C8B-B14F-4D97-AF65-F5344CB8AC3E}">
        <p14:creationId xmlns:p14="http://schemas.microsoft.com/office/powerpoint/2010/main" val="199146848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solidFill>
                  <a:schemeClr val="tx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609600" y="5791200"/>
            <a:ext cx="89408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355991876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lnSpc>
                <a:spcPts val="3800"/>
              </a:lnSpc>
              <a:defRPr sz="3600" b="1" cap="all" baseline="0">
                <a:solidFill>
                  <a:schemeClr val="tx1"/>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6102631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baseline="0">
                <a:solidFill>
                  <a:schemeClr val="tx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4766733" y="273051"/>
            <a:ext cx="6815667"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1435102"/>
            <a:ext cx="4011084"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a:p>
            <a:pPr lvl="1"/>
            <a:r>
              <a:rPr lang="en-US"/>
              <a:t>Second level</a:t>
            </a:r>
          </a:p>
        </p:txBody>
      </p:sp>
      <p:sp>
        <p:nvSpPr>
          <p:cNvPr id="7" name="Text Placeholder 8"/>
          <p:cNvSpPr>
            <a:spLocks noGrp="1"/>
          </p:cNvSpPr>
          <p:nvPr>
            <p:ph type="body" sz="quarter" idx="10"/>
          </p:nvPr>
        </p:nvSpPr>
        <p:spPr>
          <a:xfrm>
            <a:off x="609600" y="5791200"/>
            <a:ext cx="109728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223541973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baseline="0">
                <a:solidFill>
                  <a:schemeClr val="tx1"/>
                </a:solidFill>
                <a:effectLst/>
              </a:defRPr>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6288304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userDrawn="1"/>
        </p:nvSpPr>
        <p:spPr bwMode="auto">
          <a:xfrm>
            <a:off x="1828800" y="4343400"/>
            <a:ext cx="85344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defTabSz="914400" eaLnBrk="1" fontAlgn="base" hangingPunct="1">
              <a:spcBef>
                <a:spcPct val="0"/>
              </a:spcBef>
              <a:spcAft>
                <a:spcPct val="0"/>
              </a:spcAft>
              <a:defRPr/>
            </a:pPr>
            <a:r>
              <a:rPr lang="en-US" altLang="en-US" sz="1300" b="1">
                <a:solidFill>
                  <a:srgbClr val="FFFFFF"/>
                </a:solidFill>
              </a:rPr>
              <a:t>For more information please contact Centers for Disease Control and Prevention</a:t>
            </a:r>
          </a:p>
        </p:txBody>
      </p:sp>
      <p:sp>
        <p:nvSpPr>
          <p:cNvPr id="6" name="Rectangle 5"/>
          <p:cNvSpPr>
            <a:spLocks noChangeArrowheads="1"/>
          </p:cNvSpPr>
          <p:nvPr userDrawn="1"/>
        </p:nvSpPr>
        <p:spPr bwMode="auto">
          <a:xfrm>
            <a:off x="1828800" y="4705350"/>
            <a:ext cx="7924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defTabSz="914400" eaLnBrk="1" fontAlgn="base" hangingPunct="1">
              <a:spcBef>
                <a:spcPct val="0"/>
              </a:spcBef>
              <a:spcAft>
                <a:spcPct val="0"/>
              </a:spcAft>
              <a:defRPr/>
            </a:pPr>
            <a:r>
              <a:rPr lang="en-US" altLang="en-US" sz="1200">
                <a:solidFill>
                  <a:srgbClr val="FFFFFF"/>
                </a:solidFill>
              </a:rPr>
              <a:t>1600 Clifton Road NE, Atlanta, GA 30333</a:t>
            </a:r>
          </a:p>
          <a:p>
            <a:pPr defTabSz="914400" eaLnBrk="1" fontAlgn="base" hangingPunct="1">
              <a:spcBef>
                <a:spcPct val="0"/>
              </a:spcBef>
              <a:spcAft>
                <a:spcPct val="0"/>
              </a:spcAft>
              <a:defRPr/>
            </a:pPr>
            <a:r>
              <a:rPr lang="en-US" altLang="en-US" sz="1200">
                <a:solidFill>
                  <a:srgbClr val="FFFFFF"/>
                </a:solidFill>
              </a:rPr>
              <a:t>Telephone, 1-800-CDC-INFO (232-4636)/TTY: 1-888-232-6348</a:t>
            </a:r>
          </a:p>
          <a:p>
            <a:pPr defTabSz="914400" eaLnBrk="1" fontAlgn="base" hangingPunct="1">
              <a:spcBef>
                <a:spcPct val="0"/>
              </a:spcBef>
              <a:spcAft>
                <a:spcPct val="0"/>
              </a:spcAft>
              <a:defRPr/>
            </a:pPr>
            <a:r>
              <a:rPr lang="en-US" altLang="en-US" sz="1200">
                <a:solidFill>
                  <a:srgbClr val="FFFFFF"/>
                </a:solidFill>
              </a:rPr>
              <a:t>E-mail: cdcinfo@cdc.gov 	Web: www.cdc.gov</a:t>
            </a:r>
          </a:p>
        </p:txBody>
      </p:sp>
      <p:sp>
        <p:nvSpPr>
          <p:cNvPr id="7" name="Rectangle 6"/>
          <p:cNvSpPr>
            <a:spLocks noChangeArrowheads="1"/>
          </p:cNvSpPr>
          <p:nvPr userDrawn="1"/>
        </p:nvSpPr>
        <p:spPr bwMode="auto">
          <a:xfrm>
            <a:off x="1828800" y="5421314"/>
            <a:ext cx="7924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defTabSz="914400" eaLnBrk="1" fontAlgn="base" hangingPunct="1">
              <a:spcBef>
                <a:spcPct val="0"/>
              </a:spcBef>
              <a:spcAft>
                <a:spcPct val="0"/>
              </a:spcAft>
              <a:defRPr/>
            </a:pPr>
            <a:r>
              <a:rPr lang="en-US" altLang="en-US" sz="900">
                <a:solidFill>
                  <a:srgbClr val="FFFFFF"/>
                </a:solidFill>
              </a:rPr>
              <a:t>The findings and conclusions in this report are those of the authors and do not necessarily represent the official position of the Centers for Disease Control and Prevention.</a:t>
            </a:r>
          </a:p>
        </p:txBody>
      </p:sp>
      <p:sp>
        <p:nvSpPr>
          <p:cNvPr id="3" name="Subtitle 2"/>
          <p:cNvSpPr>
            <a:spLocks noGrp="1"/>
          </p:cNvSpPr>
          <p:nvPr>
            <p:ph type="subTitle" idx="1"/>
          </p:nvPr>
        </p:nvSpPr>
        <p:spPr>
          <a:xfrm>
            <a:off x="1828800" y="1981200"/>
            <a:ext cx="85344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 Placeholder 5"/>
          <p:cNvSpPr>
            <a:spLocks noGrp="1"/>
          </p:cNvSpPr>
          <p:nvPr>
            <p:ph type="body" sz="quarter" idx="11"/>
          </p:nvPr>
        </p:nvSpPr>
        <p:spPr>
          <a:xfrm>
            <a:off x="3048000" y="6272784"/>
            <a:ext cx="6807200" cy="182880"/>
          </a:xfrm>
          <a:prstGeom prst="rect">
            <a:avLst/>
          </a:prstGeom>
        </p:spPr>
        <p:txBody>
          <a:bodyPr/>
          <a:lstStyle>
            <a:lvl1pPr>
              <a:buNone/>
              <a:defRPr sz="1000" baseline="0">
                <a:solidFill>
                  <a:schemeClr val="bg2"/>
                </a:solidFill>
              </a:defRPr>
            </a:lvl1pPr>
          </a:lstStyle>
          <a:p>
            <a:pPr lvl="0"/>
            <a:r>
              <a:rPr lang="en-US"/>
              <a:t>Click to edit Master text styles</a:t>
            </a:r>
          </a:p>
        </p:txBody>
      </p:sp>
      <p:sp>
        <p:nvSpPr>
          <p:cNvPr id="12" name="Text Placeholder 6"/>
          <p:cNvSpPr>
            <a:spLocks noGrp="1"/>
          </p:cNvSpPr>
          <p:nvPr>
            <p:ph type="body" sz="quarter" idx="12"/>
          </p:nvPr>
        </p:nvSpPr>
        <p:spPr>
          <a:xfrm>
            <a:off x="3048000" y="6464808"/>
            <a:ext cx="6807200" cy="228600"/>
          </a:xfrm>
          <a:prstGeom prst="rect">
            <a:avLst/>
          </a:prstGeom>
        </p:spPr>
        <p:txBody>
          <a:bodyPr/>
          <a:lstStyle>
            <a:lvl1pPr>
              <a:buNone/>
              <a:defRPr sz="1000"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84372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528639"/>
            <a:ext cx="10968567" cy="75882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371601"/>
            <a:ext cx="10972800" cy="49371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8564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1" y="528639"/>
            <a:ext cx="10968567" cy="75882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598604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sp>
          <p:nvSpPr>
            <p:cNvPr id="5" name="Rectangle 3"/>
            <p:cNvSpPr>
              <a:spLocks noChangeArrowheads="1"/>
            </p:cNvSpPr>
            <p:nvPr/>
          </p:nvSpPr>
          <p:spPr bwMode="black">
            <a:xfrm>
              <a:off x="1008" y="0"/>
              <a:ext cx="4752"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algn="ctr" defTabSz="914400" fontAlgn="base">
                <a:spcBef>
                  <a:spcPct val="0"/>
                </a:spcBef>
                <a:spcAft>
                  <a:spcPct val="0"/>
                </a:spcAft>
                <a:defRPr/>
              </a:pPr>
              <a:endParaRPr lang="en-US" altLang="en-US" sz="1800">
                <a:solidFill>
                  <a:srgbClr val="FFFFFF"/>
                </a:solidFill>
                <a:latin typeface="Tahoma" pitchFamily="34" charset="0"/>
              </a:endParaRPr>
            </a:p>
          </p:txBody>
        </p:sp>
        <p:sp>
          <p:nvSpPr>
            <p:cNvPr id="6" name="Rectangle 4"/>
            <p:cNvSpPr>
              <a:spLocks noChangeArrowheads="1"/>
            </p:cNvSpPr>
            <p:nvPr/>
          </p:nvSpPr>
          <p:spPr bwMode="ltGray">
            <a:xfrm>
              <a:off x="0" y="0"/>
              <a:ext cx="1008" cy="43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algn="ctr" defTabSz="914400" fontAlgn="base">
                <a:spcBef>
                  <a:spcPct val="0"/>
                </a:spcBef>
                <a:spcAft>
                  <a:spcPct val="0"/>
                </a:spcAft>
                <a:defRPr/>
              </a:pPr>
              <a:endParaRPr lang="en-US" altLang="en-US" sz="2400">
                <a:solidFill>
                  <a:srgbClr val="000000"/>
                </a:solidFill>
                <a:latin typeface="Tahoma" pitchFamily="34" charset="0"/>
              </a:endParaRPr>
            </a:p>
          </p:txBody>
        </p:sp>
        <p:sp>
          <p:nvSpPr>
            <p:cNvPr id="7" name="Freeform 5"/>
            <p:cNvSpPr>
              <a:spLocks/>
            </p:cNvSpPr>
            <p:nvPr/>
          </p:nvSpPr>
          <p:spPr bwMode="ltGray">
            <a:xfrm>
              <a:off x="0" y="0"/>
              <a:ext cx="5760" cy="2400"/>
            </a:xfrm>
            <a:custGeom>
              <a:avLst/>
              <a:gdLst>
                <a:gd name="T0" fmla="*/ 0 w 5760"/>
                <a:gd name="T1" fmla="*/ 1200 h 2400"/>
                <a:gd name="T2" fmla="*/ 1008 w 5760"/>
                <a:gd name="T3" fmla="*/ 2400 h 2400"/>
                <a:gd name="T4" fmla="*/ 5760 w 5760"/>
                <a:gd name="T5" fmla="*/ 1536 h 2400"/>
                <a:gd name="T6" fmla="*/ 5760 w 5760"/>
                <a:gd name="T7" fmla="*/ 0 h 2400"/>
                <a:gd name="T8" fmla="*/ 0 w 5760"/>
                <a:gd name="T9" fmla="*/ 0 h 2400"/>
                <a:gd name="T10" fmla="*/ 0 w 5760"/>
                <a:gd name="T11" fmla="*/ 1200 h 24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60" h="2400">
                  <a:moveTo>
                    <a:pt x="0" y="1200"/>
                  </a:moveTo>
                  <a:lnTo>
                    <a:pt x="1008" y="2400"/>
                  </a:lnTo>
                  <a:lnTo>
                    <a:pt x="5760" y="1536"/>
                  </a:lnTo>
                  <a:lnTo>
                    <a:pt x="5760" y="0"/>
                  </a:lnTo>
                  <a:lnTo>
                    <a:pt x="0" y="0"/>
                  </a:lnTo>
                  <a:lnTo>
                    <a:pt x="0" y="120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4400" fontAlgn="base">
                <a:spcBef>
                  <a:spcPct val="0"/>
                </a:spcBef>
                <a:spcAft>
                  <a:spcPct val="0"/>
                </a:spcAft>
              </a:pPr>
              <a:endParaRPr lang="en-US" sz="1800">
                <a:solidFill>
                  <a:srgbClr val="FFFFFF"/>
                </a:solidFill>
                <a:latin typeface="Myriad Web Pro" charset="0"/>
                <a:cs typeface="Arial" panose="020B0604020202020204" pitchFamily="34" charset="0"/>
              </a:endParaRPr>
            </a:p>
          </p:txBody>
        </p:sp>
      </p:grpSp>
      <p:sp>
        <p:nvSpPr>
          <p:cNvPr id="3078" name="Rectangle 6"/>
          <p:cNvSpPr>
            <a:spLocks noGrp="1" noChangeArrowheads="1"/>
          </p:cNvSpPr>
          <p:nvPr>
            <p:ph type="ctrTitle"/>
          </p:nvPr>
        </p:nvSpPr>
        <p:spPr>
          <a:xfrm>
            <a:off x="914400" y="1447800"/>
            <a:ext cx="10363200" cy="1143000"/>
          </a:xfrm>
        </p:spPr>
        <p:txBody>
          <a:bodyPr/>
          <a:lstStyle>
            <a:lvl1pPr>
              <a:defRPr/>
            </a:lvl1pPr>
          </a:lstStyle>
          <a:p>
            <a:r>
              <a:rPr lang="en-US"/>
              <a:t>Click to edit Master title style</a:t>
            </a:r>
          </a:p>
        </p:txBody>
      </p:sp>
      <p:sp>
        <p:nvSpPr>
          <p:cNvPr id="3079" name="Rectangle 7"/>
          <p:cNvSpPr>
            <a:spLocks noGrp="1" noChangeArrowheads="1"/>
          </p:cNvSpPr>
          <p:nvPr>
            <p:ph type="subTitle" idx="1"/>
          </p:nvPr>
        </p:nvSpPr>
        <p:spPr>
          <a:xfrm>
            <a:off x="2743200" y="3886200"/>
            <a:ext cx="8534400" cy="1752600"/>
          </a:xfrm>
        </p:spPr>
        <p:txBody>
          <a:bodyPr/>
          <a:lstStyle>
            <a:lvl1pPr marL="0" indent="0">
              <a:buFontTx/>
              <a:buNone/>
              <a:defRPr/>
            </a:lvl1pPr>
          </a:lstStyle>
          <a:p>
            <a:r>
              <a:rPr lang="en-US"/>
              <a:t>Click to edit Master subtitle style</a:t>
            </a:r>
          </a:p>
        </p:txBody>
      </p:sp>
      <p:sp>
        <p:nvSpPr>
          <p:cNvPr id="8" name="Rectangle 8"/>
          <p:cNvSpPr>
            <a:spLocks noGrp="1" noChangeArrowheads="1"/>
          </p:cNvSpPr>
          <p:nvPr>
            <p:ph type="dt" sz="half" idx="10"/>
          </p:nvPr>
        </p:nvSpPr>
        <p:spPr>
          <a:xfrm>
            <a:off x="2235200" y="6400800"/>
            <a:ext cx="2540000" cy="457200"/>
          </a:xfrm>
        </p:spPr>
        <p:txBody>
          <a:bodyPr/>
          <a:lstStyle>
            <a:lvl1pPr>
              <a:defRPr>
                <a:solidFill>
                  <a:srgbClr val="808080"/>
                </a:solidFill>
              </a:defRPr>
            </a:lvl1pPr>
          </a:lstStyle>
          <a:p>
            <a:pPr>
              <a:defRPr/>
            </a:pPr>
            <a:fld id="{90BBB415-9EF0-4761-B22A-A2F50CCDE9F0}" type="datetimeFigureOut">
              <a:rPr lang="en-US"/>
              <a:pPr>
                <a:defRPr/>
              </a:pPr>
              <a:t>2/24/2020</a:t>
            </a:fld>
            <a:endParaRPr lang="en-US"/>
          </a:p>
        </p:txBody>
      </p:sp>
      <p:sp>
        <p:nvSpPr>
          <p:cNvPr id="9" name="Rectangle 9"/>
          <p:cNvSpPr>
            <a:spLocks noGrp="1" noChangeArrowheads="1"/>
          </p:cNvSpPr>
          <p:nvPr>
            <p:ph type="ftr" sz="quarter" idx="11"/>
          </p:nvPr>
        </p:nvSpPr>
        <p:spPr>
          <a:xfrm>
            <a:off x="5283200" y="6400800"/>
            <a:ext cx="3860800" cy="457200"/>
          </a:xfrm>
        </p:spPr>
        <p:txBody>
          <a:bodyPr/>
          <a:lstStyle>
            <a:lvl1pPr>
              <a:defRPr>
                <a:solidFill>
                  <a:srgbClr val="808080"/>
                </a:solidFill>
              </a:defRPr>
            </a:lvl1pPr>
          </a:lstStyle>
          <a:p>
            <a:pPr>
              <a:defRPr/>
            </a:pPr>
            <a:endParaRPr lang="en-US"/>
          </a:p>
        </p:txBody>
      </p:sp>
      <p:sp>
        <p:nvSpPr>
          <p:cNvPr id="10" name="Rectangle 10"/>
          <p:cNvSpPr>
            <a:spLocks noGrp="1" noChangeArrowheads="1"/>
          </p:cNvSpPr>
          <p:nvPr>
            <p:ph type="sldNum" sz="quarter" idx="12"/>
          </p:nvPr>
        </p:nvSpPr>
        <p:spPr>
          <a:xfrm>
            <a:off x="9652000" y="6400800"/>
            <a:ext cx="2540000" cy="457200"/>
          </a:xfrm>
        </p:spPr>
        <p:txBody>
          <a:bodyPr/>
          <a:lstStyle>
            <a:lvl1pPr>
              <a:defRPr>
                <a:solidFill>
                  <a:srgbClr val="808080"/>
                </a:solidFill>
              </a:defRPr>
            </a:lvl1pPr>
          </a:lstStyle>
          <a:p>
            <a:fld id="{180E27E4-76D7-4C89-B4CE-1189118435B7}" type="slidenum">
              <a:rPr lang="en-US" altLang="en-US"/>
              <a:pPr/>
              <a:t>‹#›</a:t>
            </a:fld>
            <a:endParaRPr lang="en-US" altLang="en-US"/>
          </a:p>
        </p:txBody>
      </p:sp>
    </p:spTree>
    <p:extLst>
      <p:ext uri="{BB962C8B-B14F-4D97-AF65-F5344CB8AC3E}">
        <p14:creationId xmlns:p14="http://schemas.microsoft.com/office/powerpoint/2010/main" val="42279793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fld id="{8C87ACC8-AA40-4299-B5EF-E417650E28CB}" type="datetimeFigureOut">
              <a:rPr lang="en-US">
                <a:solidFill>
                  <a:srgbClr val="808080"/>
                </a:solidFill>
              </a:rPr>
              <a:pPr>
                <a:defRPr/>
              </a:pPr>
              <a:t>2/24/2020</a:t>
            </a:fld>
            <a:endParaRPr lang="en-US">
              <a:solidFill>
                <a:srgbClr val="808080"/>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6" name="Rectangle 10"/>
          <p:cNvSpPr>
            <a:spLocks noGrp="1" noChangeArrowheads="1"/>
          </p:cNvSpPr>
          <p:nvPr>
            <p:ph type="sldNum" sz="quarter" idx="12"/>
          </p:nvPr>
        </p:nvSpPr>
        <p:spPr>
          <a:ln/>
        </p:spPr>
        <p:txBody>
          <a:bodyPr/>
          <a:lstStyle>
            <a:lvl1pPr>
              <a:defRPr/>
            </a:lvl1pPr>
          </a:lstStyle>
          <a:p>
            <a:fld id="{4DB43A2F-96E8-4DFA-B626-7088AF668AFD}"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21110368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fld id="{8377FE16-B067-4D05-9ACD-10A56BEBBA95}" type="datetimeFigureOut">
              <a:rPr lang="en-US">
                <a:solidFill>
                  <a:srgbClr val="808080"/>
                </a:solidFill>
              </a:rPr>
              <a:pPr>
                <a:defRPr/>
              </a:pPr>
              <a:t>2/24/2020</a:t>
            </a:fld>
            <a:endParaRPr lang="en-US">
              <a:solidFill>
                <a:srgbClr val="808080"/>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6" name="Rectangle 10"/>
          <p:cNvSpPr>
            <a:spLocks noGrp="1" noChangeArrowheads="1"/>
          </p:cNvSpPr>
          <p:nvPr>
            <p:ph type="sldNum" sz="quarter" idx="12"/>
          </p:nvPr>
        </p:nvSpPr>
        <p:spPr>
          <a:ln/>
        </p:spPr>
        <p:txBody>
          <a:bodyPr/>
          <a:lstStyle>
            <a:lvl1pPr>
              <a:defRPr/>
            </a:lvl1pPr>
          </a:lstStyle>
          <a:p>
            <a:fld id="{A7D181C3-974D-4E65-9C6F-63BFA18EF668}"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37096407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891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9723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p:cNvSpPr>
            <a:spLocks noGrp="1" noChangeArrowheads="1"/>
          </p:cNvSpPr>
          <p:nvPr>
            <p:ph type="dt" sz="half" idx="10"/>
          </p:nvPr>
        </p:nvSpPr>
        <p:spPr>
          <a:ln/>
        </p:spPr>
        <p:txBody>
          <a:bodyPr/>
          <a:lstStyle>
            <a:lvl1pPr>
              <a:defRPr/>
            </a:lvl1pPr>
          </a:lstStyle>
          <a:p>
            <a:pPr>
              <a:defRPr/>
            </a:pPr>
            <a:fld id="{C4D89E1F-A684-4DAE-B3BE-EBE08AFC21F3}" type="datetimeFigureOut">
              <a:rPr lang="en-US">
                <a:solidFill>
                  <a:srgbClr val="808080"/>
                </a:solidFill>
              </a:rPr>
              <a:pPr>
                <a:defRPr/>
              </a:pPr>
              <a:t>2/24/2020</a:t>
            </a:fld>
            <a:endParaRPr lang="en-US">
              <a:solidFill>
                <a:srgbClr val="808080"/>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7" name="Rectangle 10"/>
          <p:cNvSpPr>
            <a:spLocks noGrp="1" noChangeArrowheads="1"/>
          </p:cNvSpPr>
          <p:nvPr>
            <p:ph type="sldNum" sz="quarter" idx="12"/>
          </p:nvPr>
        </p:nvSpPr>
        <p:spPr>
          <a:ln/>
        </p:spPr>
        <p:txBody>
          <a:bodyPr/>
          <a:lstStyle>
            <a:lvl1pPr>
              <a:defRPr/>
            </a:lvl1pPr>
          </a:lstStyle>
          <a:p>
            <a:fld id="{A2AF7B47-5921-4C25-99F0-846216CE7B32}"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18820531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p:cNvSpPr>
            <a:spLocks noGrp="1" noChangeArrowheads="1"/>
          </p:cNvSpPr>
          <p:nvPr>
            <p:ph type="dt" sz="half" idx="10"/>
          </p:nvPr>
        </p:nvSpPr>
        <p:spPr>
          <a:ln/>
        </p:spPr>
        <p:txBody>
          <a:bodyPr/>
          <a:lstStyle>
            <a:lvl1pPr>
              <a:defRPr/>
            </a:lvl1pPr>
          </a:lstStyle>
          <a:p>
            <a:pPr>
              <a:defRPr/>
            </a:pPr>
            <a:fld id="{353D08B7-5AF0-4450-8A52-C9F74001626B}" type="datetimeFigureOut">
              <a:rPr lang="en-US">
                <a:solidFill>
                  <a:srgbClr val="808080"/>
                </a:solidFill>
              </a:rPr>
              <a:pPr>
                <a:defRPr/>
              </a:pPr>
              <a:t>2/24/2020</a:t>
            </a:fld>
            <a:endParaRPr lang="en-US">
              <a:solidFill>
                <a:srgbClr val="808080"/>
              </a:solidFill>
            </a:endParaRPr>
          </a:p>
        </p:txBody>
      </p:sp>
      <p:sp>
        <p:nvSpPr>
          <p:cNvPr id="8"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9" name="Rectangle 10"/>
          <p:cNvSpPr>
            <a:spLocks noGrp="1" noChangeArrowheads="1"/>
          </p:cNvSpPr>
          <p:nvPr>
            <p:ph type="sldNum" sz="quarter" idx="12"/>
          </p:nvPr>
        </p:nvSpPr>
        <p:spPr>
          <a:ln/>
        </p:spPr>
        <p:txBody>
          <a:bodyPr/>
          <a:lstStyle>
            <a:lvl1pPr>
              <a:defRPr/>
            </a:lvl1pPr>
          </a:lstStyle>
          <a:p>
            <a:fld id="{8EC894D5-151D-4BB4-B1F7-D12B7BE4E062}"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39671283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p:cNvSpPr>
            <a:spLocks noGrp="1" noChangeArrowheads="1"/>
          </p:cNvSpPr>
          <p:nvPr>
            <p:ph type="dt" sz="half" idx="10"/>
          </p:nvPr>
        </p:nvSpPr>
        <p:spPr>
          <a:ln/>
        </p:spPr>
        <p:txBody>
          <a:bodyPr/>
          <a:lstStyle>
            <a:lvl1pPr>
              <a:defRPr/>
            </a:lvl1pPr>
          </a:lstStyle>
          <a:p>
            <a:pPr>
              <a:defRPr/>
            </a:pPr>
            <a:fld id="{CD55F974-BB3B-4FBC-99E7-590A8B79B007}" type="datetimeFigureOut">
              <a:rPr lang="en-US">
                <a:solidFill>
                  <a:srgbClr val="808080"/>
                </a:solidFill>
              </a:rPr>
              <a:pPr>
                <a:defRPr/>
              </a:pPr>
              <a:t>2/24/2020</a:t>
            </a:fld>
            <a:endParaRPr lang="en-US">
              <a:solidFill>
                <a:srgbClr val="808080"/>
              </a:solidFill>
            </a:endParaRPr>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5" name="Rectangle 10"/>
          <p:cNvSpPr>
            <a:spLocks noGrp="1" noChangeArrowheads="1"/>
          </p:cNvSpPr>
          <p:nvPr>
            <p:ph type="sldNum" sz="quarter" idx="12"/>
          </p:nvPr>
        </p:nvSpPr>
        <p:spPr>
          <a:ln/>
        </p:spPr>
        <p:txBody>
          <a:bodyPr/>
          <a:lstStyle>
            <a:lvl1pPr>
              <a:defRPr/>
            </a:lvl1pPr>
          </a:lstStyle>
          <a:p>
            <a:fld id="{E3399E45-9441-4F76-BD29-C0E9B1191AB4}"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29076918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fld id="{3155F0A6-F9BE-4EE4-B782-46B1430B0CC8}" type="datetimeFigureOut">
              <a:rPr lang="en-US">
                <a:solidFill>
                  <a:srgbClr val="808080"/>
                </a:solidFill>
              </a:rPr>
              <a:pPr>
                <a:defRPr/>
              </a:pPr>
              <a:t>2/24/2020</a:t>
            </a:fld>
            <a:endParaRPr lang="en-US">
              <a:solidFill>
                <a:srgbClr val="808080"/>
              </a:solidFill>
            </a:endParaRPr>
          </a:p>
        </p:txBody>
      </p:sp>
      <p:sp>
        <p:nvSpPr>
          <p:cNvPr id="3"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4" name="Rectangle 10"/>
          <p:cNvSpPr>
            <a:spLocks noGrp="1" noChangeArrowheads="1"/>
          </p:cNvSpPr>
          <p:nvPr>
            <p:ph type="sldNum" sz="quarter" idx="12"/>
          </p:nvPr>
        </p:nvSpPr>
        <p:spPr>
          <a:ln/>
        </p:spPr>
        <p:txBody>
          <a:bodyPr/>
          <a:lstStyle>
            <a:lvl1pPr>
              <a:defRPr/>
            </a:lvl1pPr>
          </a:lstStyle>
          <a:p>
            <a:fld id="{1F13857D-0880-4D62-9E97-090966497FBF}"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34986460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fld id="{BB1B63E3-123C-4172-9E90-5FCDD94BFC95}" type="datetimeFigureOut">
              <a:rPr lang="en-US">
                <a:solidFill>
                  <a:srgbClr val="808080"/>
                </a:solidFill>
              </a:rPr>
              <a:pPr>
                <a:defRPr/>
              </a:pPr>
              <a:t>2/24/2020</a:t>
            </a:fld>
            <a:endParaRPr lang="en-US">
              <a:solidFill>
                <a:srgbClr val="808080"/>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7" name="Rectangle 10"/>
          <p:cNvSpPr>
            <a:spLocks noGrp="1" noChangeArrowheads="1"/>
          </p:cNvSpPr>
          <p:nvPr>
            <p:ph type="sldNum" sz="quarter" idx="12"/>
          </p:nvPr>
        </p:nvSpPr>
        <p:spPr>
          <a:ln/>
        </p:spPr>
        <p:txBody>
          <a:bodyPr/>
          <a:lstStyle>
            <a:lvl1pPr>
              <a:defRPr/>
            </a:lvl1pPr>
          </a:lstStyle>
          <a:p>
            <a:fld id="{E126AE57-C055-4DB7-92F6-504A1B54AA3B}"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29605935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fld id="{BB98F734-5853-4722-A701-F6010418FFED}" type="datetimeFigureOut">
              <a:rPr lang="en-US">
                <a:solidFill>
                  <a:srgbClr val="808080"/>
                </a:solidFill>
              </a:rPr>
              <a:pPr>
                <a:defRPr/>
              </a:pPr>
              <a:t>2/24/2020</a:t>
            </a:fld>
            <a:endParaRPr lang="en-US">
              <a:solidFill>
                <a:srgbClr val="808080"/>
              </a:solidFill>
            </a:endParaRPr>
          </a:p>
        </p:txBody>
      </p:sp>
      <p:sp>
        <p:nvSpPr>
          <p:cNvPr id="6"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7" name="Rectangle 10"/>
          <p:cNvSpPr>
            <a:spLocks noGrp="1" noChangeArrowheads="1"/>
          </p:cNvSpPr>
          <p:nvPr>
            <p:ph type="sldNum" sz="quarter" idx="12"/>
          </p:nvPr>
        </p:nvSpPr>
        <p:spPr>
          <a:ln/>
        </p:spPr>
        <p:txBody>
          <a:bodyPr/>
          <a:lstStyle>
            <a:lvl1pPr>
              <a:defRPr/>
            </a:lvl1pPr>
          </a:lstStyle>
          <a:p>
            <a:fld id="{48430057-484C-4B09-86ED-CBA591A74C64}"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25650278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fld id="{720517C9-72CF-4806-8347-1D5ED7B57760}" type="datetimeFigureOut">
              <a:rPr lang="en-US">
                <a:solidFill>
                  <a:srgbClr val="808080"/>
                </a:solidFill>
              </a:rPr>
              <a:pPr>
                <a:defRPr/>
              </a:pPr>
              <a:t>2/24/2020</a:t>
            </a:fld>
            <a:endParaRPr lang="en-US">
              <a:solidFill>
                <a:srgbClr val="808080"/>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6" name="Rectangle 10"/>
          <p:cNvSpPr>
            <a:spLocks noGrp="1" noChangeArrowheads="1"/>
          </p:cNvSpPr>
          <p:nvPr>
            <p:ph type="sldNum" sz="quarter" idx="12"/>
          </p:nvPr>
        </p:nvSpPr>
        <p:spPr>
          <a:ln/>
        </p:spPr>
        <p:txBody>
          <a:bodyPr/>
          <a:lstStyle>
            <a:lvl1pPr>
              <a:defRPr/>
            </a:lvl1pPr>
          </a:lstStyle>
          <a:p>
            <a:fld id="{9CB64923-B999-438F-867F-D204E543440D}"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2808591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68884" y="152400"/>
            <a:ext cx="2783416"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1" y="152400"/>
            <a:ext cx="8151284"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fld id="{22148EF8-33D1-4D1E-A269-632CEBD99183}" type="datetimeFigureOut">
              <a:rPr lang="en-US">
                <a:solidFill>
                  <a:srgbClr val="808080"/>
                </a:solidFill>
              </a:rPr>
              <a:pPr>
                <a:defRPr/>
              </a:pPr>
              <a:t>2/24/2020</a:t>
            </a:fld>
            <a:endParaRPr lang="en-US">
              <a:solidFill>
                <a:srgbClr val="808080"/>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6" name="Rectangle 10"/>
          <p:cNvSpPr>
            <a:spLocks noGrp="1" noChangeArrowheads="1"/>
          </p:cNvSpPr>
          <p:nvPr>
            <p:ph type="sldNum" sz="quarter" idx="12"/>
          </p:nvPr>
        </p:nvSpPr>
        <p:spPr>
          <a:ln/>
        </p:spPr>
        <p:txBody>
          <a:bodyPr/>
          <a:lstStyle>
            <a:lvl1pPr>
              <a:defRPr/>
            </a:lvl1pPr>
          </a:lstStyle>
          <a:p>
            <a:fld id="{9EF80748-8EC4-40FF-9ECF-326625B2919B}"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6691575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1" y="152400"/>
            <a:ext cx="11137900" cy="594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8"/>
          <p:cNvSpPr>
            <a:spLocks noGrp="1" noChangeArrowheads="1"/>
          </p:cNvSpPr>
          <p:nvPr>
            <p:ph type="dt" sz="half" idx="10"/>
          </p:nvPr>
        </p:nvSpPr>
        <p:spPr>
          <a:ln/>
        </p:spPr>
        <p:txBody>
          <a:bodyPr/>
          <a:lstStyle>
            <a:lvl1pPr>
              <a:defRPr/>
            </a:lvl1pPr>
          </a:lstStyle>
          <a:p>
            <a:pPr>
              <a:defRPr/>
            </a:pPr>
            <a:fld id="{14CAB846-2837-4900-9534-FEACD9EB2951}" type="datetimeFigureOut">
              <a:rPr lang="en-US">
                <a:solidFill>
                  <a:srgbClr val="808080"/>
                </a:solidFill>
              </a:rPr>
              <a:pPr>
                <a:defRPr/>
              </a:pPr>
              <a:t>2/24/2020</a:t>
            </a:fld>
            <a:endParaRPr lang="en-US">
              <a:solidFill>
                <a:srgbClr val="808080"/>
              </a:solidFill>
            </a:endParaRPr>
          </a:p>
        </p:txBody>
      </p:sp>
      <p:sp>
        <p:nvSpPr>
          <p:cNvPr id="4" name="Rectangle 9"/>
          <p:cNvSpPr>
            <a:spLocks noGrp="1" noChangeArrowheads="1"/>
          </p:cNvSpPr>
          <p:nvPr>
            <p:ph type="ftr" sz="quarter" idx="11"/>
          </p:nvPr>
        </p:nvSpPr>
        <p:spPr>
          <a:ln/>
        </p:spPr>
        <p:txBody>
          <a:bodyPr/>
          <a:lstStyle>
            <a:lvl1pPr>
              <a:defRPr/>
            </a:lvl1pPr>
          </a:lstStyle>
          <a:p>
            <a:pPr>
              <a:defRPr/>
            </a:pPr>
            <a:endParaRPr lang="en-US">
              <a:solidFill>
                <a:srgbClr val="808080"/>
              </a:solidFill>
            </a:endParaRPr>
          </a:p>
        </p:txBody>
      </p:sp>
      <p:sp>
        <p:nvSpPr>
          <p:cNvPr id="5" name="Rectangle 10"/>
          <p:cNvSpPr>
            <a:spLocks noGrp="1" noChangeArrowheads="1"/>
          </p:cNvSpPr>
          <p:nvPr>
            <p:ph type="sldNum" sz="quarter" idx="12"/>
          </p:nvPr>
        </p:nvSpPr>
        <p:spPr>
          <a:ln/>
        </p:spPr>
        <p:txBody>
          <a:bodyPr/>
          <a:lstStyle>
            <a:lvl1pPr>
              <a:defRPr/>
            </a:lvl1pPr>
          </a:lstStyle>
          <a:p>
            <a:fld id="{47CF3A0E-1FA2-4A46-A8EA-AC04D5A5C1F3}" type="slidenum">
              <a:rPr lang="en-US" altLang="en-US">
                <a:solidFill>
                  <a:srgbClr val="808080"/>
                </a:solidFill>
              </a:rPr>
              <a:pPr/>
              <a:t>‹#›</a:t>
            </a:fld>
            <a:endParaRPr lang="en-US" altLang="en-US">
              <a:solidFill>
                <a:srgbClr val="808080"/>
              </a:solidFill>
            </a:endParaRPr>
          </a:p>
        </p:txBody>
      </p:sp>
    </p:spTree>
    <p:extLst>
      <p:ext uri="{BB962C8B-B14F-4D97-AF65-F5344CB8AC3E}">
        <p14:creationId xmlns:p14="http://schemas.microsoft.com/office/powerpoint/2010/main" val="18004083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4669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3398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2728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4162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90642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97186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03511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73586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01769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76884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8341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2/24/2020</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72250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charset="0"/>
        </a:defRPr>
      </a:lvl2pPr>
      <a:lvl3pPr algn="ctr" rtl="0" eaLnBrk="0" fontAlgn="base" hangingPunct="0">
        <a:spcBef>
          <a:spcPct val="0"/>
        </a:spcBef>
        <a:spcAft>
          <a:spcPct val="0"/>
        </a:spcAft>
        <a:defRPr sz="4400">
          <a:solidFill>
            <a:schemeClr val="tx1"/>
          </a:solidFill>
          <a:latin typeface="Myriad Web Pro" charset="0"/>
        </a:defRPr>
      </a:lvl3pPr>
      <a:lvl4pPr algn="ctr" rtl="0" eaLnBrk="0" fontAlgn="base" hangingPunct="0">
        <a:spcBef>
          <a:spcPct val="0"/>
        </a:spcBef>
        <a:spcAft>
          <a:spcPct val="0"/>
        </a:spcAft>
        <a:defRPr sz="4400">
          <a:solidFill>
            <a:schemeClr val="tx1"/>
          </a:solidFill>
          <a:latin typeface="Myriad Web Pro" charset="0"/>
        </a:defRPr>
      </a:lvl4pPr>
      <a:lvl5pPr algn="ctr" rtl="0" eaLnBrk="0" fontAlgn="base" hangingPunct="0">
        <a:spcBef>
          <a:spcPct val="0"/>
        </a:spcBef>
        <a:spcAft>
          <a:spcPct val="0"/>
        </a:spcAft>
        <a:defRPr sz="4400">
          <a:solidFill>
            <a:schemeClr val="tx1"/>
          </a:solidFill>
          <a:latin typeface="Myriad Web Pro" charset="0"/>
        </a:defRPr>
      </a:lvl5pPr>
      <a:lvl6pPr marL="457200" algn="ctr" rtl="0" fontAlgn="base">
        <a:spcBef>
          <a:spcPct val="0"/>
        </a:spcBef>
        <a:spcAft>
          <a:spcPct val="0"/>
        </a:spcAft>
        <a:defRPr sz="4400">
          <a:solidFill>
            <a:schemeClr val="tx1"/>
          </a:solidFill>
          <a:latin typeface="Myriad Web Pro" charset="0"/>
        </a:defRPr>
      </a:lvl6pPr>
      <a:lvl7pPr marL="914400" algn="ctr" rtl="0" fontAlgn="base">
        <a:spcBef>
          <a:spcPct val="0"/>
        </a:spcBef>
        <a:spcAft>
          <a:spcPct val="0"/>
        </a:spcAft>
        <a:defRPr sz="4400">
          <a:solidFill>
            <a:schemeClr val="tx1"/>
          </a:solidFill>
          <a:latin typeface="Myriad Web Pro" charset="0"/>
        </a:defRPr>
      </a:lvl7pPr>
      <a:lvl8pPr marL="1371600" algn="ctr" rtl="0" fontAlgn="base">
        <a:spcBef>
          <a:spcPct val="0"/>
        </a:spcBef>
        <a:spcAft>
          <a:spcPct val="0"/>
        </a:spcAft>
        <a:defRPr sz="4400">
          <a:solidFill>
            <a:schemeClr val="tx1"/>
          </a:solidFill>
          <a:latin typeface="Myriad Web Pro" charset="0"/>
        </a:defRPr>
      </a:lvl8pPr>
      <a:lvl9pPr marL="1828800" algn="ctr" rtl="0" fontAlgn="base">
        <a:spcBef>
          <a:spcPct val="0"/>
        </a:spcBef>
        <a:spcAft>
          <a:spcPct val="0"/>
        </a:spcAft>
        <a:defRPr sz="4400">
          <a:solidFill>
            <a:schemeClr val="tx1"/>
          </a:solidFill>
          <a:latin typeface="Myriad Web Pro"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12192000" cy="6858000"/>
            <a:chOff x="0" y="0"/>
            <a:chExt cx="5760" cy="4320"/>
          </a:xfrm>
        </p:grpSpPr>
        <p:sp>
          <p:nvSpPr>
            <p:cNvPr id="1032" name="Rectangle 3"/>
            <p:cNvSpPr>
              <a:spLocks noChangeArrowheads="1"/>
            </p:cNvSpPr>
            <p:nvPr/>
          </p:nvSpPr>
          <p:spPr bwMode="blackGray">
            <a:xfrm>
              <a:off x="1008" y="0"/>
              <a:ext cx="4752" cy="43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algn="ctr" defTabSz="914400" fontAlgn="base">
                <a:spcBef>
                  <a:spcPct val="0"/>
                </a:spcBef>
                <a:spcAft>
                  <a:spcPct val="0"/>
                </a:spcAft>
                <a:defRPr/>
              </a:pPr>
              <a:endParaRPr lang="en-US" altLang="en-US" sz="1800">
                <a:solidFill>
                  <a:srgbClr val="FFFFFF"/>
                </a:solidFill>
                <a:latin typeface="Tahoma" pitchFamily="34" charset="0"/>
              </a:endParaRPr>
            </a:p>
          </p:txBody>
        </p:sp>
        <p:sp>
          <p:nvSpPr>
            <p:cNvPr id="1033" name="Rectangle 4"/>
            <p:cNvSpPr>
              <a:spLocks noChangeArrowheads="1"/>
            </p:cNvSpPr>
            <p:nvPr/>
          </p:nvSpPr>
          <p:spPr bwMode="ltGray">
            <a:xfrm>
              <a:off x="0" y="0"/>
              <a:ext cx="1008" cy="43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Myriad Web Pro" charset="0"/>
                  <a:cs typeface="Arial" charset="0"/>
                </a:defRPr>
              </a:lvl1pPr>
              <a:lvl2pPr marL="742950" indent="-285750" eaLnBrk="0" hangingPunct="0">
                <a:defRPr>
                  <a:solidFill>
                    <a:schemeClr val="tx1"/>
                  </a:solidFill>
                  <a:latin typeface="Myriad Web Pro" charset="0"/>
                  <a:cs typeface="Arial" charset="0"/>
                </a:defRPr>
              </a:lvl2pPr>
              <a:lvl3pPr marL="1143000" indent="-228600" eaLnBrk="0" hangingPunct="0">
                <a:defRPr>
                  <a:solidFill>
                    <a:schemeClr val="tx1"/>
                  </a:solidFill>
                  <a:latin typeface="Myriad Web Pro" charset="0"/>
                  <a:cs typeface="Arial" charset="0"/>
                </a:defRPr>
              </a:lvl3pPr>
              <a:lvl4pPr marL="1600200" indent="-228600" eaLnBrk="0" hangingPunct="0">
                <a:defRPr>
                  <a:solidFill>
                    <a:schemeClr val="tx1"/>
                  </a:solidFill>
                  <a:latin typeface="Myriad Web Pro" charset="0"/>
                  <a:cs typeface="Arial" charset="0"/>
                </a:defRPr>
              </a:lvl4pPr>
              <a:lvl5pPr marL="2057400" indent="-228600" eaLnBrk="0" hangingPunct="0">
                <a:defRPr>
                  <a:solidFill>
                    <a:schemeClr val="tx1"/>
                  </a:solidFill>
                  <a:latin typeface="Myriad Web Pro" charset="0"/>
                  <a:cs typeface="Arial" charset="0"/>
                </a:defRPr>
              </a:lvl5pPr>
              <a:lvl6pPr marL="2514600" indent="-228600" eaLnBrk="0" fontAlgn="base" hangingPunct="0">
                <a:spcBef>
                  <a:spcPct val="0"/>
                </a:spcBef>
                <a:spcAft>
                  <a:spcPct val="0"/>
                </a:spcAft>
                <a:defRPr>
                  <a:solidFill>
                    <a:schemeClr val="tx1"/>
                  </a:solidFill>
                  <a:latin typeface="Myriad Web Pro" charset="0"/>
                  <a:cs typeface="Arial" charset="0"/>
                </a:defRPr>
              </a:lvl6pPr>
              <a:lvl7pPr marL="2971800" indent="-228600" eaLnBrk="0" fontAlgn="base" hangingPunct="0">
                <a:spcBef>
                  <a:spcPct val="0"/>
                </a:spcBef>
                <a:spcAft>
                  <a:spcPct val="0"/>
                </a:spcAft>
                <a:defRPr>
                  <a:solidFill>
                    <a:schemeClr val="tx1"/>
                  </a:solidFill>
                  <a:latin typeface="Myriad Web Pro" charset="0"/>
                  <a:cs typeface="Arial" charset="0"/>
                </a:defRPr>
              </a:lvl7pPr>
              <a:lvl8pPr marL="3429000" indent="-228600" eaLnBrk="0" fontAlgn="base" hangingPunct="0">
                <a:spcBef>
                  <a:spcPct val="0"/>
                </a:spcBef>
                <a:spcAft>
                  <a:spcPct val="0"/>
                </a:spcAft>
                <a:defRPr>
                  <a:solidFill>
                    <a:schemeClr val="tx1"/>
                  </a:solidFill>
                  <a:latin typeface="Myriad Web Pro" charset="0"/>
                  <a:cs typeface="Arial" charset="0"/>
                </a:defRPr>
              </a:lvl8pPr>
              <a:lvl9pPr marL="3886200" indent="-228600" eaLnBrk="0" fontAlgn="base" hangingPunct="0">
                <a:spcBef>
                  <a:spcPct val="0"/>
                </a:spcBef>
                <a:spcAft>
                  <a:spcPct val="0"/>
                </a:spcAft>
                <a:defRPr>
                  <a:solidFill>
                    <a:schemeClr val="tx1"/>
                  </a:solidFill>
                  <a:latin typeface="Myriad Web Pro" charset="0"/>
                  <a:cs typeface="Arial" charset="0"/>
                </a:defRPr>
              </a:lvl9pPr>
            </a:lstStyle>
            <a:p>
              <a:pPr algn="ctr" defTabSz="914400" fontAlgn="base">
                <a:spcBef>
                  <a:spcPct val="0"/>
                </a:spcBef>
                <a:spcAft>
                  <a:spcPct val="0"/>
                </a:spcAft>
                <a:defRPr/>
              </a:pPr>
              <a:endParaRPr lang="en-US" altLang="en-US" sz="2400">
                <a:solidFill>
                  <a:srgbClr val="000000"/>
                </a:solidFill>
                <a:latin typeface="Tahoma" pitchFamily="34" charset="0"/>
              </a:endParaRPr>
            </a:p>
          </p:txBody>
        </p:sp>
        <p:sp>
          <p:nvSpPr>
            <p:cNvPr id="1034" name="Freeform 5"/>
            <p:cNvSpPr>
              <a:spLocks/>
            </p:cNvSpPr>
            <p:nvPr/>
          </p:nvSpPr>
          <p:spPr bwMode="ltGray">
            <a:xfrm>
              <a:off x="0" y="0"/>
              <a:ext cx="5760" cy="1200"/>
            </a:xfrm>
            <a:custGeom>
              <a:avLst/>
              <a:gdLst>
                <a:gd name="T0" fmla="*/ 0 w 5760"/>
                <a:gd name="T1" fmla="*/ 0 h 1200"/>
                <a:gd name="T2" fmla="*/ 1008 w 5760"/>
                <a:gd name="T3" fmla="*/ 1200 h 1200"/>
                <a:gd name="T4" fmla="*/ 5760 w 5760"/>
                <a:gd name="T5" fmla="*/ 336 h 1200"/>
                <a:gd name="T6" fmla="*/ 5760 w 5760"/>
                <a:gd name="T7" fmla="*/ 0 h 1200"/>
                <a:gd name="T8" fmla="*/ 0 w 5760"/>
                <a:gd name="T9" fmla="*/ 0 h 12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 h="1200">
                  <a:moveTo>
                    <a:pt x="0" y="0"/>
                  </a:moveTo>
                  <a:lnTo>
                    <a:pt x="1008" y="1200"/>
                  </a:lnTo>
                  <a:lnTo>
                    <a:pt x="5760" y="336"/>
                  </a:lnTo>
                  <a:lnTo>
                    <a:pt x="5760" y="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4400" fontAlgn="base">
                <a:spcBef>
                  <a:spcPct val="0"/>
                </a:spcBef>
                <a:spcAft>
                  <a:spcPct val="0"/>
                </a:spcAft>
              </a:pPr>
              <a:endParaRPr lang="en-US" sz="1800">
                <a:solidFill>
                  <a:srgbClr val="FFFFFF"/>
                </a:solidFill>
                <a:latin typeface="Myriad Web Pro" charset="0"/>
                <a:cs typeface="Arial" panose="020B0604020202020204" pitchFamily="34" charset="0"/>
              </a:endParaRPr>
            </a:p>
          </p:txBody>
        </p:sp>
      </p:grpSp>
      <p:sp>
        <p:nvSpPr>
          <p:cNvPr id="1027" name="Rectangle 6"/>
          <p:cNvSpPr>
            <a:spLocks noGrp="1" noChangeArrowheads="1"/>
          </p:cNvSpPr>
          <p:nvPr>
            <p:ph type="title"/>
          </p:nvPr>
        </p:nvSpPr>
        <p:spPr bwMode="auto">
          <a:xfrm>
            <a:off x="914400" y="1524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8" name="Rectangle 7"/>
          <p:cNvSpPr>
            <a:spLocks noGrp="1" noChangeArrowheads="1"/>
          </p:cNvSpPr>
          <p:nvPr>
            <p:ph type="body" idx="1"/>
          </p:nvPr>
        </p:nvSpPr>
        <p:spPr bwMode="white">
          <a:xfrm>
            <a:off x="16891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6" name="Rectangle 8"/>
          <p:cNvSpPr>
            <a:spLocks noGrp="1" noChangeArrowheads="1"/>
          </p:cNvSpPr>
          <p:nvPr>
            <p:ph type="dt" sz="half" idx="2"/>
          </p:nvPr>
        </p:nvSpPr>
        <p:spPr bwMode="auto">
          <a:xfrm>
            <a:off x="2133600" y="64008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eaLnBrk="0" fontAlgn="auto" hangingPunct="0">
              <a:spcBef>
                <a:spcPct val="50000"/>
              </a:spcBef>
              <a:spcAft>
                <a:spcPts val="0"/>
              </a:spcAft>
              <a:defRPr sz="1400">
                <a:solidFill>
                  <a:schemeClr val="folHlink"/>
                </a:solidFill>
                <a:latin typeface="Tahoma" pitchFamily="34" charset="0"/>
                <a:cs typeface="+mn-cs"/>
              </a:defRPr>
            </a:lvl1pPr>
          </a:lstStyle>
          <a:p>
            <a:pPr defTabSz="914400">
              <a:defRPr/>
            </a:pPr>
            <a:fld id="{AF0792ED-A97D-4953-8319-1E0AC56C5665}" type="datetimeFigureOut">
              <a:rPr lang="en-US" smtClean="0">
                <a:solidFill>
                  <a:srgbClr val="808080"/>
                </a:solidFill>
              </a:rPr>
              <a:pPr defTabSz="914400">
                <a:defRPr/>
              </a:pPr>
              <a:t>2/24/2020</a:t>
            </a:fld>
            <a:endParaRPr lang="en-US">
              <a:solidFill>
                <a:srgbClr val="808080"/>
              </a:solidFill>
            </a:endParaRPr>
          </a:p>
        </p:txBody>
      </p:sp>
      <p:sp>
        <p:nvSpPr>
          <p:cNvPr id="2057" name="Rectangle 9"/>
          <p:cNvSpPr>
            <a:spLocks noGrp="1" noChangeArrowheads="1"/>
          </p:cNvSpPr>
          <p:nvPr>
            <p:ph type="ftr" sz="quarter" idx="3"/>
          </p:nvPr>
        </p:nvSpPr>
        <p:spPr bwMode="auto">
          <a:xfrm>
            <a:off x="5181600" y="6400800"/>
            <a:ext cx="3860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fontAlgn="auto" hangingPunct="0">
              <a:spcBef>
                <a:spcPct val="50000"/>
              </a:spcBef>
              <a:spcAft>
                <a:spcPts val="0"/>
              </a:spcAft>
              <a:defRPr sz="1400">
                <a:solidFill>
                  <a:schemeClr val="folHlink"/>
                </a:solidFill>
                <a:latin typeface="Tahoma" pitchFamily="34" charset="0"/>
                <a:cs typeface="+mn-cs"/>
              </a:defRPr>
            </a:lvl1pPr>
          </a:lstStyle>
          <a:p>
            <a:pPr defTabSz="914400">
              <a:defRPr/>
            </a:pPr>
            <a:endParaRPr lang="en-US">
              <a:solidFill>
                <a:srgbClr val="808080"/>
              </a:solidFill>
            </a:endParaRPr>
          </a:p>
        </p:txBody>
      </p:sp>
      <p:sp>
        <p:nvSpPr>
          <p:cNvPr id="2058" name="Rectangle 10"/>
          <p:cNvSpPr>
            <a:spLocks noGrp="1" noChangeArrowheads="1"/>
          </p:cNvSpPr>
          <p:nvPr>
            <p:ph type="sldNum" sz="quarter" idx="4"/>
          </p:nvPr>
        </p:nvSpPr>
        <p:spPr bwMode="auto">
          <a:xfrm>
            <a:off x="9550400" y="64008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sz="1400">
                <a:solidFill>
                  <a:schemeClr val="folHlink"/>
                </a:solidFill>
                <a:latin typeface="Tahoma" panose="020B0604030504040204" pitchFamily="34" charset="0"/>
              </a:defRPr>
            </a:lvl1pPr>
          </a:lstStyle>
          <a:p>
            <a:pPr defTabSz="914400" fontAlgn="base">
              <a:spcAft>
                <a:spcPct val="0"/>
              </a:spcAft>
            </a:pPr>
            <a:fld id="{838F94BF-781F-498D-BF01-ADEBBED15723}" type="slidenum">
              <a:rPr lang="en-US" altLang="en-US" smtClean="0">
                <a:solidFill>
                  <a:srgbClr val="808080"/>
                </a:solidFill>
                <a:cs typeface="Arial" panose="020B0604020202020204" pitchFamily="34" charset="0"/>
              </a:rPr>
              <a:pPr defTabSz="914400" fontAlgn="base">
                <a:spcAft>
                  <a:spcPct val="0"/>
                </a:spcAft>
              </a:pPr>
              <a:t>‹#›</a:t>
            </a:fld>
            <a:endParaRPr lang="en-US" altLang="en-US">
              <a:solidFill>
                <a:srgbClr val="808080"/>
              </a:solidFill>
              <a:cs typeface="Arial" panose="020B0604020202020204" pitchFamily="34" charset="0"/>
            </a:endParaRPr>
          </a:p>
        </p:txBody>
      </p:sp>
    </p:spTree>
    <p:extLst>
      <p:ext uri="{BB962C8B-B14F-4D97-AF65-F5344CB8AC3E}">
        <p14:creationId xmlns:p14="http://schemas.microsoft.com/office/powerpoint/2010/main" val="765630203"/>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ahoma" pitchFamily="34" charset="0"/>
        </a:defRPr>
      </a:lvl2pPr>
      <a:lvl3pPr algn="l" rtl="0" eaLnBrk="0" fontAlgn="base" hangingPunct="0">
        <a:spcBef>
          <a:spcPct val="0"/>
        </a:spcBef>
        <a:spcAft>
          <a:spcPct val="0"/>
        </a:spcAft>
        <a:defRPr kumimoji="1" sz="4400">
          <a:solidFill>
            <a:schemeClr val="tx2"/>
          </a:solidFill>
          <a:latin typeface="Tahoma" pitchFamily="34" charset="0"/>
        </a:defRPr>
      </a:lvl3pPr>
      <a:lvl4pPr algn="l" rtl="0" eaLnBrk="0" fontAlgn="base" hangingPunct="0">
        <a:spcBef>
          <a:spcPct val="0"/>
        </a:spcBef>
        <a:spcAft>
          <a:spcPct val="0"/>
        </a:spcAft>
        <a:defRPr kumimoji="1" sz="4400">
          <a:solidFill>
            <a:schemeClr val="tx2"/>
          </a:solidFill>
          <a:latin typeface="Tahoma" pitchFamily="34" charset="0"/>
        </a:defRPr>
      </a:lvl4pPr>
      <a:lvl5pPr algn="l" rtl="0" eaLnBrk="0" fontAlgn="base" hangingPunct="0">
        <a:spcBef>
          <a:spcPct val="0"/>
        </a:spcBef>
        <a:spcAft>
          <a:spcPct val="0"/>
        </a:spcAft>
        <a:defRPr kumimoji="1" sz="4400">
          <a:solidFill>
            <a:schemeClr val="tx2"/>
          </a:solidFill>
          <a:latin typeface="Tahoma" pitchFamily="34" charset="0"/>
        </a:defRPr>
      </a:lvl5pPr>
      <a:lvl6pPr marL="457200" algn="l" rtl="0" eaLnBrk="0" fontAlgn="base" hangingPunct="0">
        <a:spcBef>
          <a:spcPct val="0"/>
        </a:spcBef>
        <a:spcAft>
          <a:spcPct val="0"/>
        </a:spcAft>
        <a:defRPr kumimoji="1" sz="4400">
          <a:solidFill>
            <a:schemeClr val="tx2"/>
          </a:solidFill>
          <a:latin typeface="Tahoma" pitchFamily="34" charset="0"/>
        </a:defRPr>
      </a:lvl6pPr>
      <a:lvl7pPr marL="914400" algn="l" rtl="0" eaLnBrk="0" fontAlgn="base" hangingPunct="0">
        <a:spcBef>
          <a:spcPct val="0"/>
        </a:spcBef>
        <a:spcAft>
          <a:spcPct val="0"/>
        </a:spcAft>
        <a:defRPr kumimoji="1" sz="4400">
          <a:solidFill>
            <a:schemeClr val="tx2"/>
          </a:solidFill>
          <a:latin typeface="Tahoma" pitchFamily="34" charset="0"/>
        </a:defRPr>
      </a:lvl7pPr>
      <a:lvl8pPr marL="1371600" algn="l" rtl="0" eaLnBrk="0" fontAlgn="base" hangingPunct="0">
        <a:spcBef>
          <a:spcPct val="0"/>
        </a:spcBef>
        <a:spcAft>
          <a:spcPct val="0"/>
        </a:spcAft>
        <a:defRPr kumimoji="1" sz="4400">
          <a:solidFill>
            <a:schemeClr val="tx2"/>
          </a:solidFill>
          <a:latin typeface="Tahoma" pitchFamily="34" charset="0"/>
        </a:defRPr>
      </a:lvl8pPr>
      <a:lvl9pPr marL="1828800" algn="l" rtl="0" eaLnBrk="0" fontAlgn="base" hangingPunct="0">
        <a:spcBef>
          <a:spcPct val="0"/>
        </a:spcBef>
        <a:spcAft>
          <a:spcPct val="0"/>
        </a:spcAft>
        <a:defRPr kumimoji="1"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189E55-02D6-D742-8814-E812E014209E}" type="datetimeFigureOut">
              <a:rPr lang="en-US" smtClean="0">
                <a:solidFill>
                  <a:prstClr val="black">
                    <a:tint val="75000"/>
                  </a:prstClr>
                </a:solidFill>
              </a:rPr>
              <a:pPr/>
              <a:t>2/24/2020</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A41F6F-5318-F745-9D52-88D6E8ED2E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97423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hyperlink" Target="http://www.elsevier.com/termsandcondition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hyperlink" Target="https://www.niddk.nih.gov/health-information/professionals/clinical-tools-patient-management/diabetes/game-plan-preventing-type-2-diabetes/how-talk-patients-about-prediabetes-diagnosis/use-teach-back-method" TargetMode="External"/><Relationship Id="rId2" Type="http://schemas.openxmlformats.org/officeDocument/2006/relationships/hyperlink" Target="https://www.youtube.com/watch?v=cllXBnHBiD4"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90804" y="50104"/>
            <a:ext cx="9077195" cy="6807896"/>
          </a:xfrm>
          <a:prstGeom prst="rect">
            <a:avLst/>
          </a:prstGeom>
        </p:spPr>
      </p:pic>
    </p:spTree>
    <p:extLst>
      <p:ext uri="{BB962C8B-B14F-4D97-AF65-F5344CB8AC3E}">
        <p14:creationId xmlns:p14="http://schemas.microsoft.com/office/powerpoint/2010/main" val="1318691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9497" y="1098388"/>
            <a:ext cx="9869864" cy="4247335"/>
          </a:xfrm>
        </p:spPr>
        <p:txBody>
          <a:bodyPr/>
          <a:lstStyle/>
          <a:p>
            <a:r>
              <a:rPr lang="en-US" dirty="0"/>
              <a:t>Education &amp; Counseling &amp;</a:t>
            </a:r>
            <a:br>
              <a:rPr lang="en-US" dirty="0"/>
            </a:br>
            <a:r>
              <a:rPr lang="en-US" dirty="0"/>
              <a:t> Health equity</a:t>
            </a:r>
          </a:p>
        </p:txBody>
      </p:sp>
      <p:sp>
        <p:nvSpPr>
          <p:cNvPr id="3" name="Subtitle 2"/>
          <p:cNvSpPr>
            <a:spLocks noGrp="1"/>
          </p:cNvSpPr>
          <p:nvPr>
            <p:ph type="subTitle" idx="1"/>
          </p:nvPr>
        </p:nvSpPr>
        <p:spPr/>
        <p:txBody>
          <a:bodyPr/>
          <a:lstStyle/>
          <a:p>
            <a:r>
              <a:rPr lang="en-US" dirty="0"/>
              <a:t>NUT 3700: Nutrition Education and Counseling</a:t>
            </a:r>
          </a:p>
        </p:txBody>
      </p:sp>
    </p:spTree>
    <p:extLst>
      <p:ext uri="{BB962C8B-B14F-4D97-AF65-F5344CB8AC3E}">
        <p14:creationId xmlns:p14="http://schemas.microsoft.com/office/powerpoint/2010/main" val="743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 and Agenda</a:t>
            </a:r>
          </a:p>
        </p:txBody>
      </p:sp>
      <p:sp>
        <p:nvSpPr>
          <p:cNvPr id="3" name="Content Placeholder 2"/>
          <p:cNvSpPr>
            <a:spLocks noGrp="1"/>
          </p:cNvSpPr>
          <p:nvPr>
            <p:ph idx="1"/>
          </p:nvPr>
        </p:nvSpPr>
        <p:spPr>
          <a:xfrm>
            <a:off x="1251678" y="1195754"/>
            <a:ext cx="10178322" cy="5555775"/>
          </a:xfrm>
        </p:spPr>
        <p:txBody>
          <a:bodyPr>
            <a:normAutofit/>
          </a:bodyPr>
          <a:lstStyle/>
          <a:p>
            <a:pPr marL="0" indent="0">
              <a:buNone/>
            </a:pPr>
            <a:r>
              <a:rPr lang="en-US" b="1" dirty="0"/>
              <a:t>OBJECTIVES:</a:t>
            </a:r>
          </a:p>
          <a:p>
            <a:r>
              <a:rPr lang="en-US" dirty="0"/>
              <a:t>Describe the potential impact of culture, income, and bias on populations’ risk for disease and their adherence to health behavior recommendations</a:t>
            </a:r>
          </a:p>
          <a:p>
            <a:r>
              <a:rPr lang="en-US" dirty="0"/>
              <a:t>Demonstrate tailoring of interventions to affect change and enhance wellness in diverse individuals and groups.</a:t>
            </a:r>
          </a:p>
          <a:p>
            <a:pPr marL="0" indent="0">
              <a:buNone/>
            </a:pPr>
            <a:endParaRPr lang="en-US" dirty="0"/>
          </a:p>
          <a:p>
            <a:pPr marL="0" indent="0">
              <a:buNone/>
            </a:pPr>
            <a:r>
              <a:rPr lang="en-US" b="1" dirty="0"/>
              <a:t>AGENDA</a:t>
            </a:r>
          </a:p>
          <a:p>
            <a:r>
              <a:rPr lang="en-US" dirty="0"/>
              <a:t>Presentations</a:t>
            </a:r>
          </a:p>
          <a:p>
            <a:r>
              <a:rPr lang="en-US" dirty="0"/>
              <a:t>RECAP/Announcements</a:t>
            </a:r>
          </a:p>
          <a:p>
            <a:r>
              <a:rPr lang="en-US" dirty="0"/>
              <a:t>Tailoring Communication &amp; Health Equity</a:t>
            </a:r>
          </a:p>
          <a:p>
            <a:endParaRPr lang="en-US" dirty="0"/>
          </a:p>
          <a:p>
            <a:endParaRPr lang="en-US" dirty="0"/>
          </a:p>
        </p:txBody>
      </p:sp>
    </p:spTree>
    <p:extLst>
      <p:ext uri="{BB962C8B-B14F-4D97-AF65-F5344CB8AC3E}">
        <p14:creationId xmlns:p14="http://schemas.microsoft.com/office/powerpoint/2010/main" val="515940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Presentations</a:t>
            </a:r>
          </a:p>
        </p:txBody>
      </p:sp>
      <p:pic>
        <p:nvPicPr>
          <p:cNvPr id="4" name="Content Placeholder 3"/>
          <p:cNvPicPr>
            <a:picLocks noGrp="1" noChangeAspect="1"/>
          </p:cNvPicPr>
          <p:nvPr>
            <p:ph idx="1"/>
          </p:nvPr>
        </p:nvPicPr>
        <p:blipFill>
          <a:blip r:embed="rId3"/>
          <a:stretch>
            <a:fillRect/>
          </a:stretch>
        </p:blipFill>
        <p:spPr>
          <a:xfrm>
            <a:off x="3959225" y="1714500"/>
            <a:ext cx="4762500" cy="4038600"/>
          </a:xfrm>
          <a:prstGeom prst="rect">
            <a:avLst/>
          </a:prstGeom>
        </p:spPr>
      </p:pic>
    </p:spTree>
    <p:extLst>
      <p:ext uri="{BB962C8B-B14F-4D97-AF65-F5344CB8AC3E}">
        <p14:creationId xmlns:p14="http://schemas.microsoft.com/office/powerpoint/2010/main" val="1132036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AutoShape 1"/>
          <p:cNvSpPr>
            <a:spLocks noChangeArrowheads="1"/>
          </p:cNvSpPr>
          <p:nvPr/>
        </p:nvSpPr>
        <p:spPr bwMode="auto">
          <a:xfrm>
            <a:off x="5757864" y="79376"/>
            <a:ext cx="711711" cy="371513"/>
          </a:xfrm>
          <a:custGeom>
            <a:avLst/>
            <a:gdLst/>
            <a:ahLst/>
            <a:cxnLst>
              <a:cxn ang="0">
                <a:pos x="r" y="vc"/>
              </a:cxn>
              <a:cxn ang="5400000">
                <a:pos x="hc" y="b"/>
              </a:cxn>
              <a:cxn ang="10800000">
                <a:pos x="l" y="vc"/>
              </a:cxn>
              <a:cxn ang="16200000">
                <a:pos x="hc" y="t"/>
              </a:cxn>
            </a:cxnLst>
            <a:rect l="0" t="0" r="r" b="b"/>
            <a:pathLst>
              <a:path w="21600" h="21600">
                <a:moveTo>
                  <a:pt x="0" y="0"/>
                </a:moveTo>
                <a:lnTo>
                  <a:pt x="0" y="21600"/>
                </a:lnTo>
                <a:lnTo>
                  <a:pt x="21600" y="21600"/>
                </a:lnTo>
                <a:lnTo>
                  <a:pt x="2160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en-US">
                <a:solidFill>
                  <a:srgbClr val="FFFFFF"/>
                </a:solidFill>
              </a:rPr>
              <a:t>Fig. 1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0" y="1282739"/>
            <a:ext cx="8116115" cy="43624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9" name="Text Box 3"/>
          <p:cNvSpPr txBox="1">
            <a:spLocks noChangeArrowheads="1"/>
          </p:cNvSpPr>
          <p:nvPr/>
        </p:nvSpPr>
        <p:spPr bwMode="auto">
          <a:xfrm>
            <a:off x="2476500" y="6477001"/>
            <a:ext cx="8255000" cy="227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sz="1400">
                <a:solidFill>
                  <a:srgbClr val="FFFFFF"/>
                </a:solidFill>
                <a:latin typeface="arial" panose="020B0604020202020204" pitchFamily="34" charset="0"/>
                <a:ea typeface="ＭＳ Ｐゴシック" panose="020B0600070205080204" pitchFamily="34" charset="-128"/>
              </a:defRPr>
            </a:lvl9pPr>
          </a:lstStyle>
          <a:p>
            <a:r>
              <a:rPr lang="en-US" altLang="en-US" sz="900" i="1"/>
              <a:t>Clinical Nutrition ESPEN</a:t>
            </a:r>
            <a:r>
              <a:rPr lang="en-US" altLang="en-US" sz="900"/>
              <a:t> 2019 33, 29-38DOI: (10.1016/j.clnesp.2019.05.014) </a:t>
            </a:r>
          </a:p>
        </p:txBody>
      </p:sp>
      <p:sp>
        <p:nvSpPr>
          <p:cNvPr id="4100" name="Text Box 4"/>
          <p:cNvSpPr txBox="1">
            <a:spLocks noChangeArrowheads="1"/>
          </p:cNvSpPr>
          <p:nvPr/>
        </p:nvSpPr>
        <p:spPr bwMode="auto">
          <a:xfrm>
            <a:off x="2476500" y="6624639"/>
            <a:ext cx="5556250" cy="23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1pPr>
            <a:lvl2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2pPr>
            <a:lvl3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3pPr>
            <a:lvl4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4pPr>
            <a:lvl5pPr>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5pPr>
            <a:lvl6pPr marL="25146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6pPr>
            <a:lvl7pPr marL="29718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7pPr>
            <a:lvl8pPr marL="34290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8pPr>
            <a:lvl9pPr marL="3886200" indent="-228600" defTabSz="457200" fontAlgn="base">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Lst>
              <a:defRPr sz="1400">
                <a:solidFill>
                  <a:srgbClr val="FFFFFF"/>
                </a:solidFill>
                <a:latin typeface="arial" panose="020B0604020202020204" pitchFamily="34" charset="0"/>
                <a:ea typeface="ＭＳ Ｐゴシック" panose="020B0600070205080204" pitchFamily="34" charset="-128"/>
              </a:defRPr>
            </a:lvl9pPr>
          </a:lstStyle>
          <a:p>
            <a:r>
              <a:rPr lang="en-US" altLang="en-US" sz="900"/>
              <a:t>Copyright © 2019 European Society for Clinical Nutrition and Metabolism</a:t>
            </a:r>
            <a:r>
              <a:rPr lang="en-US" altLang="en-US" sz="900">
                <a:hlinkClick r:id="rId4"/>
              </a:rPr>
              <a:t> Terms and Conditions</a:t>
            </a:r>
          </a:p>
        </p:txBody>
      </p:sp>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3376" y="6064250"/>
            <a:ext cx="708025" cy="793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76314255"/>
      </p:ext>
    </p:extLst>
  </p:cSld>
  <p:clrMapOvr>
    <a:masterClrMapping/>
  </p:clrMapOvr>
  <p:transition>
    <p:wipe dir="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idx="10"/>
          </p:nvPr>
        </p:nvSpPr>
        <p:spPr>
          <a:xfrm>
            <a:off x="1524000" y="5994400"/>
            <a:ext cx="7677150" cy="863600"/>
          </a:xfrm>
          <a:prstGeom prst="rect">
            <a:avLst/>
          </a:prstGeom>
          <a:noFill/>
          <a:ln>
            <a:noFill/>
            <a:miter lim="800000"/>
          </a:ln>
        </p:spPr>
        <p:txBody>
          <a:bodyPr vert="horz" lIns="180000" tIns="0" rIns="180000" bIns="0" rtlCol="0" anchor="ctr" anchorCtr="0">
            <a:noAutofit/>
          </a:bodyPr>
          <a:lstStyle>
            <a:lvl1pPr marL="342900" indent="-34290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16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14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12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12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anose="020B0604020202020204" pitchFamily="34" charset="0"/>
              <a:buChar char="»"/>
              <a:defRPr kumimoji="0" lang="en-US" altLang="en-US" sz="11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US" altLang="en-US" sz="1800" kern="1200">
                <a:solidFill>
                  <a:schemeClr val="tx1"/>
                </a:solidFill>
                <a:latin typeface="+mn-lt"/>
                <a:ea typeface="+mn-ea"/>
                <a:cs typeface="+mn-cs"/>
              </a:defRPr>
            </a:lvl9pPr>
          </a:lstStyle>
          <a:p>
            <a:pPr marL="0" indent="0" eaLnBrk="1" hangingPunct="1">
              <a:spcBef>
                <a:spcPct val="0"/>
              </a:spcBef>
              <a:spcAft>
                <a:spcPts val="600"/>
              </a:spcAft>
              <a:buNone/>
            </a:pPr>
            <a:r>
              <a:rPr sz="1000" i="1">
                <a:solidFill>
                  <a:srgbClr val="333333"/>
                </a:solidFill>
              </a:rPr>
              <a:t>Nutrition Reviews</a:t>
            </a:r>
            <a:r>
              <a:rPr sz="1000">
                <a:solidFill>
                  <a:srgbClr val="333333"/>
                </a:solidFill>
              </a:rPr>
              <a:t>, Volume 77, Issue 8, August 2019, Pages 584–599, https://doi.org/10.1093/nutrit/nuz025</a:t>
            </a:r>
          </a:p>
          <a:p>
            <a:pPr marL="0" indent="0" eaLnBrk="1" hangingPunct="1">
              <a:spcBef>
                <a:spcPct val="0"/>
              </a:spcBef>
              <a:spcAft>
                <a:spcPts val="600"/>
              </a:spcAft>
              <a:buNone/>
            </a:pPr>
            <a:r>
              <a:rPr sz="800">
                <a:solidFill>
                  <a:srgbClr val="2A2A2A"/>
                </a:solidFill>
              </a:rPr>
              <a:t>The content of this slide may be subject to copyright: please see the slide notes for details.</a:t>
            </a:r>
            <a:endParaRPr sz="800">
              <a:solidFill>
                <a:srgbClr val="333333"/>
              </a:solidFill>
            </a:endParaRPr>
          </a:p>
        </p:txBody>
      </p:sp>
      <p:sp>
        <p:nvSpPr>
          <p:cNvPr id="5123" name="Title 1"/>
          <p:cNvSpPr>
            <a:spLocks noGrp="1"/>
          </p:cNvSpPr>
          <p:nvPr>
            <p:ph type="title"/>
          </p:nvPr>
        </p:nvSpPr>
        <p:spPr>
          <a:xfrm>
            <a:off x="1981200" y="425451"/>
            <a:ext cx="6108700" cy="612775"/>
          </a:xfrm>
          <a:prstGeom prst="rect">
            <a:avLst/>
          </a:prstGeom>
          <a:noFill/>
          <a:ln>
            <a:miter lim="800000"/>
          </a:ln>
        </p:spPr>
        <p:txBody>
          <a:bodyPr vert="horz" wrap="square" lIns="0" tIns="0" rIns="0" bIns="0" rtlCol="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lang="en-US" altLang="en-US" sz="1600" b="1">
                <a:solidFill>
                  <a:schemeClr val="tx1"/>
                </a:solidFill>
                <a:latin typeface="Arial" panose="020B0604020202020204" pitchFamily="34" charset="0"/>
                <a:ea typeface="ＭＳ Ｐゴシック" pitchFamily="34" charset="-128"/>
                <a:cs typeface="Arial" panose="020B0604020202020204" pitchFamily="34" charset="0"/>
              </a:defRPr>
            </a:lvl2pPr>
            <a:lvl3pPr algn="l" rtl="0" eaLnBrk="0" fontAlgn="base" hangingPunct="0">
              <a:spcBef>
                <a:spcPct val="0"/>
              </a:spcBef>
              <a:spcAft>
                <a:spcPct val="0"/>
              </a:spcAft>
              <a:defRPr lang="en-US" altLang="en-US" sz="1600" b="1">
                <a:solidFill>
                  <a:schemeClr val="tx1"/>
                </a:solidFill>
                <a:latin typeface="Arial" panose="020B0604020202020204" pitchFamily="34" charset="0"/>
                <a:ea typeface="ＭＳ Ｐゴシック" pitchFamily="34" charset="-128"/>
                <a:cs typeface="Arial" panose="020B0604020202020204" pitchFamily="34" charset="0"/>
              </a:defRPr>
            </a:lvl3pPr>
            <a:lvl4pPr algn="l" rtl="0" eaLnBrk="0" fontAlgn="base" hangingPunct="0">
              <a:spcBef>
                <a:spcPct val="0"/>
              </a:spcBef>
              <a:spcAft>
                <a:spcPct val="0"/>
              </a:spcAft>
              <a:defRPr lang="en-US" altLang="en-US" sz="1600" b="1">
                <a:solidFill>
                  <a:schemeClr val="tx1"/>
                </a:solidFill>
                <a:latin typeface="Arial" panose="020B0604020202020204" pitchFamily="34" charset="0"/>
                <a:ea typeface="ＭＳ Ｐゴシック" pitchFamily="34" charset="-128"/>
                <a:cs typeface="Arial" panose="020B0604020202020204" pitchFamily="34" charset="0"/>
              </a:defRPr>
            </a:lvl4pPr>
            <a:lvl5pPr algn="l" rtl="0" eaLnBrk="0" fontAlgn="base" hangingPunct="0">
              <a:spcBef>
                <a:spcPct val="0"/>
              </a:spcBef>
              <a:spcAft>
                <a:spcPct val="0"/>
              </a:spcAft>
              <a:defRPr lang="en-US" altLang="en-US" sz="1600" b="1">
                <a:solidFill>
                  <a:schemeClr val="tx1"/>
                </a:solidFill>
                <a:latin typeface="Arial" panose="020B0604020202020204" pitchFamily="34" charset="0"/>
                <a:ea typeface="ＭＳ Ｐゴシック" pitchFamily="34" charset="-128"/>
                <a:cs typeface="Arial" panose="020B0604020202020204"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a:t>Figure 1 </a:t>
            </a:r>
            <a:r>
              <a:rPr lang="en-US" altLang="en-US" b="0"/>
              <a:t>Proposed mechanisms by which inorganic dietary nitrate or nitrite exert anti-inflammatory effects, modulate ...</a:t>
            </a:r>
          </a:p>
        </p:txBody>
      </p:sp>
      <p:pic>
        <p:nvPicPr>
          <p:cNvPr id="5124" name="Picture 4"/>
          <p:cNvPicPr>
            <a:picLocks noChangeAspect="1"/>
          </p:cNvPicPr>
          <p:nvPr/>
        </p:nvPicPr>
        <p:blipFill>
          <a:blip r:embed="rId3"/>
          <a:stretch>
            <a:fillRect/>
          </a:stretch>
        </p:blipFill>
        <p:spPr>
          <a:xfrm>
            <a:off x="9428162" y="6267450"/>
            <a:ext cx="1058862" cy="298450"/>
          </a:xfrm>
          <a:prstGeom prst="rect">
            <a:avLst/>
          </a:prstGeom>
          <a:noFill/>
          <a:ln>
            <a:noFill/>
            <a:miter lim="800000"/>
          </a:ln>
        </p:spPr>
      </p:pic>
      <p:pic>
        <p:nvPicPr>
          <p:cNvPr id="5125" name="New picture"/>
          <p:cNvPicPr/>
          <p:nvPr/>
        </p:nvPicPr>
        <p:blipFill>
          <a:blip r:embed="rId4"/>
          <a:stretch>
            <a:fillRect/>
          </a:stretch>
        </p:blipFill>
        <p:spPr>
          <a:xfrm>
            <a:off x="1981200" y="1214581"/>
            <a:ext cx="8229600" cy="4038600"/>
          </a:xfrm>
          <a:prstGeom prst="rect">
            <a:avLst/>
          </a:prstGeom>
        </p:spPr>
      </p:pic>
      <p:sp>
        <p:nvSpPr>
          <p:cNvPr id="2" name="TextBox 1"/>
          <p:cNvSpPr txBox="1"/>
          <p:nvPr/>
        </p:nvSpPr>
        <p:spPr>
          <a:xfrm>
            <a:off x="1657928" y="5429538"/>
            <a:ext cx="8552873" cy="646331"/>
          </a:xfrm>
          <a:prstGeom prst="rect">
            <a:avLst/>
          </a:prstGeom>
          <a:noFill/>
        </p:spPr>
        <p:txBody>
          <a:bodyPr wrap="square" rtlCol="0">
            <a:spAutoFit/>
          </a:bodyPr>
          <a:lstStyle/>
          <a:p>
            <a:r>
              <a:rPr lang="en-US" dirty="0">
                <a:solidFill>
                  <a:srgbClr val="9BBB59">
                    <a:lumMod val="50000"/>
                  </a:srgbClr>
                </a:solidFill>
              </a:rPr>
              <a:t>High Nitrate Veggies: lettuce, beets, carrots, green beans, spinach, parsley, cabbage, radishes, celery and collard greens</a:t>
            </a:r>
          </a:p>
        </p:txBody>
      </p:sp>
    </p:spTree>
    <p:extLst>
      <p:ext uri="{BB962C8B-B14F-4D97-AF65-F5344CB8AC3E}">
        <p14:creationId xmlns:p14="http://schemas.microsoft.com/office/powerpoint/2010/main" val="1169809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a:t>Re-CAP:</a:t>
            </a:r>
            <a:br>
              <a:rPr lang="en-US" dirty="0"/>
            </a:br>
            <a:br>
              <a:rPr lang="en-US" dirty="0"/>
            </a:br>
            <a:br>
              <a:rPr lang="en-US" dirty="0"/>
            </a:br>
            <a:r>
              <a:rPr lang="en-US" dirty="0"/>
              <a:t> </a:t>
            </a:r>
          </a:p>
        </p:txBody>
      </p:sp>
      <p:sp>
        <p:nvSpPr>
          <p:cNvPr id="3" name="Content Placeholder 2"/>
          <p:cNvSpPr>
            <a:spLocks noGrp="1"/>
          </p:cNvSpPr>
          <p:nvPr>
            <p:ph idx="1"/>
          </p:nvPr>
        </p:nvSpPr>
        <p:spPr/>
        <p:txBody>
          <a:bodyPr>
            <a:normAutofit/>
          </a:bodyPr>
          <a:lstStyle/>
          <a:p>
            <a:pPr marL="457200" lvl="1" indent="0">
              <a:buNone/>
            </a:pPr>
            <a:endParaRPr lang="en-US" sz="2200" dirty="0"/>
          </a:p>
          <a:p>
            <a:pPr marL="0" indent="0">
              <a:buNone/>
            </a:pPr>
            <a:r>
              <a:rPr lang="en-US" sz="2400" dirty="0"/>
              <a:t>Practice? </a:t>
            </a:r>
          </a:p>
          <a:p>
            <a:pPr marL="0" indent="0">
              <a:buNone/>
            </a:pPr>
            <a:endParaRPr lang="en-US" sz="2400" dirty="0"/>
          </a:p>
          <a:p>
            <a:pPr marL="0" indent="0">
              <a:buNone/>
            </a:pPr>
            <a:r>
              <a:rPr lang="en-US" sz="2400" dirty="0"/>
              <a:t>Behavioral theories and how to apply them in life and professional practice. </a:t>
            </a:r>
          </a:p>
          <a:p>
            <a:pPr marL="0" indent="0">
              <a:buNone/>
            </a:pPr>
            <a:endParaRPr lang="en-US" sz="2400" dirty="0"/>
          </a:p>
          <a:p>
            <a:pPr marL="0" indent="0">
              <a:buNone/>
            </a:pPr>
            <a:r>
              <a:rPr lang="en-US" sz="2400" dirty="0"/>
              <a:t>Paper-based review of M5</a:t>
            </a:r>
            <a:br>
              <a:rPr lang="en-US" sz="2400" dirty="0"/>
            </a:br>
            <a:endParaRPr lang="en-US" sz="2400" dirty="0"/>
          </a:p>
          <a:p>
            <a:endParaRPr lang="en-US" dirty="0"/>
          </a:p>
        </p:txBody>
      </p:sp>
    </p:spTree>
    <p:extLst>
      <p:ext uri="{BB962C8B-B14F-4D97-AF65-F5344CB8AC3E}">
        <p14:creationId xmlns:p14="http://schemas.microsoft.com/office/powerpoint/2010/main" val="3442631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Mid-Course check-in</a:t>
            </a:r>
          </a:p>
        </p:txBody>
      </p:sp>
      <p:sp>
        <p:nvSpPr>
          <p:cNvPr id="3" name="Content Placeholder 2"/>
          <p:cNvSpPr>
            <a:spLocks noGrp="1"/>
          </p:cNvSpPr>
          <p:nvPr>
            <p:ph idx="1"/>
          </p:nvPr>
        </p:nvSpPr>
        <p:spPr/>
        <p:txBody>
          <a:bodyPr>
            <a:normAutofit/>
          </a:bodyPr>
          <a:lstStyle/>
          <a:p>
            <a:pPr marL="285750" indent="-285750"/>
            <a:r>
              <a:rPr lang="en-US" sz="2400" dirty="0"/>
              <a:t>How is the class going for you? </a:t>
            </a:r>
          </a:p>
          <a:p>
            <a:pPr marL="285750" indent="-285750"/>
            <a:endParaRPr lang="en-US" sz="2400" dirty="0"/>
          </a:p>
          <a:p>
            <a:pPr marL="285750" indent="-285750"/>
            <a:endParaRPr lang="en-US" sz="2400" dirty="0"/>
          </a:p>
          <a:p>
            <a:pPr marL="285750" indent="-285750"/>
            <a:r>
              <a:rPr lang="en-US" sz="2400" dirty="0"/>
              <a:t>What learning/activity opportunities and suggestions do you have for me and for the class?</a:t>
            </a:r>
          </a:p>
          <a:p>
            <a:pPr marL="285750" indent="-285750"/>
            <a:endParaRPr lang="en-US" sz="2400" dirty="0"/>
          </a:p>
          <a:p>
            <a:endParaRPr lang="en-US" dirty="0"/>
          </a:p>
        </p:txBody>
      </p:sp>
    </p:spTree>
    <p:extLst>
      <p:ext uri="{BB962C8B-B14F-4D97-AF65-F5344CB8AC3E}">
        <p14:creationId xmlns:p14="http://schemas.microsoft.com/office/powerpoint/2010/main" val="4114248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7" y="382385"/>
            <a:ext cx="10583567" cy="672692"/>
          </a:xfrm>
        </p:spPr>
        <p:txBody>
          <a:bodyPr>
            <a:normAutofit fontScale="90000"/>
          </a:bodyPr>
          <a:lstStyle/>
          <a:p>
            <a:r>
              <a:rPr lang="en-US" dirty="0"/>
              <a:t>Both have values and money problems. Warren buffet has better ones.</a:t>
            </a:r>
          </a:p>
        </p:txBody>
      </p:sp>
      <p:pic>
        <p:nvPicPr>
          <p:cNvPr id="5" name="Picture 4"/>
          <p:cNvPicPr>
            <a:picLocks noChangeAspect="1"/>
          </p:cNvPicPr>
          <p:nvPr/>
        </p:nvPicPr>
        <p:blipFill>
          <a:blip r:embed="rId2"/>
          <a:stretch>
            <a:fillRect/>
          </a:stretch>
        </p:blipFill>
        <p:spPr>
          <a:xfrm>
            <a:off x="6782451" y="2795155"/>
            <a:ext cx="5153891" cy="3865418"/>
          </a:xfrm>
          <a:prstGeom prst="rect">
            <a:avLst/>
          </a:prstGeom>
          <a:ln w="28575">
            <a:solidFill>
              <a:schemeClr val="tx1"/>
            </a:solidFill>
          </a:ln>
        </p:spPr>
      </p:pic>
      <p:pic>
        <p:nvPicPr>
          <p:cNvPr id="8" name="Content Placeholder 7"/>
          <p:cNvPicPr>
            <a:picLocks noGrp="1" noChangeAspect="1"/>
          </p:cNvPicPr>
          <p:nvPr>
            <p:ph idx="1"/>
          </p:nvPr>
        </p:nvPicPr>
        <p:blipFill>
          <a:blip r:embed="rId3"/>
          <a:stretch>
            <a:fillRect/>
          </a:stretch>
        </p:blipFill>
        <p:spPr>
          <a:xfrm>
            <a:off x="738834" y="1686018"/>
            <a:ext cx="5685778" cy="3623736"/>
          </a:xfrm>
          <a:prstGeom prst="rect">
            <a:avLst/>
          </a:prstGeom>
          <a:ln w="28575">
            <a:solidFill>
              <a:schemeClr val="tx1"/>
            </a:solidFill>
          </a:ln>
        </p:spPr>
      </p:pic>
    </p:spTree>
    <p:extLst>
      <p:ext uri="{BB962C8B-B14F-4D97-AF65-F5344CB8AC3E}">
        <p14:creationId xmlns:p14="http://schemas.microsoft.com/office/powerpoint/2010/main" val="3358465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your Values &amp; valued Problems </a:t>
            </a:r>
          </a:p>
        </p:txBody>
      </p:sp>
      <p:sp>
        <p:nvSpPr>
          <p:cNvPr id="3" name="Content Placeholder 2"/>
          <p:cNvSpPr>
            <a:spLocks noGrp="1"/>
          </p:cNvSpPr>
          <p:nvPr>
            <p:ph idx="1"/>
          </p:nvPr>
        </p:nvSpPr>
        <p:spPr/>
        <p:txBody>
          <a:bodyPr>
            <a:normAutofit fontScale="92500" lnSpcReduction="10000"/>
          </a:bodyPr>
          <a:lstStyle/>
          <a:p>
            <a:pPr marL="285750" indent="-285750"/>
            <a:r>
              <a:rPr lang="en-US" sz="2400" dirty="0"/>
              <a:t>What are your professional values? </a:t>
            </a:r>
          </a:p>
          <a:p>
            <a:pPr marL="285750" indent="-285750"/>
            <a:endParaRPr lang="en-US" sz="2400" dirty="0"/>
          </a:p>
          <a:p>
            <a:pPr marL="285750" indent="-285750"/>
            <a:r>
              <a:rPr lang="en-US" sz="2400" dirty="0"/>
              <a:t>What would you say are the problems that productive, satisfied, nutrition students enjoy working on? </a:t>
            </a:r>
          </a:p>
          <a:p>
            <a:pPr marL="285750" indent="-285750"/>
            <a:endParaRPr lang="en-US" sz="2400" dirty="0"/>
          </a:p>
          <a:p>
            <a:pPr marL="285750" indent="-285750"/>
            <a:r>
              <a:rPr lang="en-US" sz="2400" dirty="0"/>
              <a:t>What would you say are the problems productive, satisfied, nutrition professionals enjoy working on? </a:t>
            </a:r>
          </a:p>
          <a:p>
            <a:pPr marL="285750" indent="-285750"/>
            <a:endParaRPr lang="en-US" sz="2400" dirty="0"/>
          </a:p>
          <a:p>
            <a:pPr marL="285750" indent="-285750"/>
            <a:r>
              <a:rPr lang="en-US" sz="2400" dirty="0"/>
              <a:t>What do you aspire not to care about? </a:t>
            </a:r>
          </a:p>
          <a:p>
            <a:pPr marL="285750" indent="-285750"/>
            <a:endParaRPr lang="en-US" sz="2400" dirty="0"/>
          </a:p>
          <a:p>
            <a:pPr marL="0" indent="0" algn="ctr">
              <a:buNone/>
            </a:pPr>
            <a:r>
              <a:rPr lang="en-US" sz="2400" b="1" dirty="0">
                <a:solidFill>
                  <a:schemeClr val="accent5">
                    <a:lumMod val="75000"/>
                  </a:schemeClr>
                </a:solidFill>
              </a:rPr>
              <a:t>“There is not a more miserable human being than one in whom nothing is habitual but indecision”. William James </a:t>
            </a:r>
          </a:p>
          <a:p>
            <a:pPr marL="0" indent="0" algn="ctr">
              <a:buNone/>
            </a:pPr>
            <a:endParaRPr lang="en-US" sz="2400" dirty="0"/>
          </a:p>
          <a:p>
            <a:endParaRPr lang="en-US" dirty="0"/>
          </a:p>
        </p:txBody>
      </p:sp>
    </p:spTree>
    <p:extLst>
      <p:ext uri="{BB962C8B-B14F-4D97-AF65-F5344CB8AC3E}">
        <p14:creationId xmlns:p14="http://schemas.microsoft.com/office/powerpoint/2010/main" val="3242878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77599-1965-49E6-ADD9-E23A9C2960DC}"/>
              </a:ext>
            </a:extLst>
          </p:cNvPr>
          <p:cNvSpPr>
            <a:spLocks noGrp="1"/>
          </p:cNvSpPr>
          <p:nvPr>
            <p:ph type="title"/>
          </p:nvPr>
        </p:nvSpPr>
        <p:spPr/>
        <p:txBody>
          <a:bodyPr/>
          <a:lstStyle/>
          <a:p>
            <a:pPr algn="ctr"/>
            <a:r>
              <a:rPr lang="en-US" b="1" dirty="0"/>
              <a:t>Each table presents 3 minutes on health equity</a:t>
            </a:r>
          </a:p>
        </p:txBody>
      </p:sp>
      <p:sp>
        <p:nvSpPr>
          <p:cNvPr id="3" name="Content Placeholder 2">
            <a:extLst>
              <a:ext uri="{FF2B5EF4-FFF2-40B4-BE49-F238E27FC236}">
                <a16:creationId xmlns:a16="http://schemas.microsoft.com/office/drawing/2014/main" id="{C8C701AA-6A1D-4974-BBDB-C592A49D4514}"/>
              </a:ext>
            </a:extLst>
          </p:cNvPr>
          <p:cNvSpPr>
            <a:spLocks noGrp="1"/>
          </p:cNvSpPr>
          <p:nvPr>
            <p:ph idx="1"/>
          </p:nvPr>
        </p:nvSpPr>
        <p:spPr/>
        <p:txBody>
          <a:bodyPr>
            <a:normAutofit/>
          </a:bodyPr>
          <a:lstStyle/>
          <a:p>
            <a:endParaRPr lang="en-US" dirty="0"/>
          </a:p>
          <a:p>
            <a:r>
              <a:rPr lang="en-US" dirty="0"/>
              <a:t>Concepts, facts, statistics, your group already knows from past classes or from personal exploration of the topic. </a:t>
            </a:r>
          </a:p>
          <a:p>
            <a:endParaRPr lang="en-US" dirty="0"/>
          </a:p>
          <a:p>
            <a:r>
              <a:rPr lang="en-US" dirty="0"/>
              <a:t> Stories, if any, illustrating problems that led to disparities. </a:t>
            </a:r>
          </a:p>
          <a:p>
            <a:endParaRPr lang="en-US" dirty="0"/>
          </a:p>
          <a:p>
            <a:r>
              <a:rPr lang="en-US" dirty="0"/>
              <a:t>Ideas you have for avoiding falling into existing health care “groves” that perpetuate disparities.</a:t>
            </a:r>
          </a:p>
          <a:p>
            <a:endParaRPr lang="en-US" dirty="0"/>
          </a:p>
          <a:p>
            <a:r>
              <a:rPr lang="en-US" dirty="0"/>
              <a:t>Explain what the group REALLY believes about “boot-strapping” healthy eating.</a:t>
            </a:r>
          </a:p>
          <a:p>
            <a:endParaRPr lang="en-US" dirty="0"/>
          </a:p>
          <a:p>
            <a:r>
              <a:rPr lang="en-US" dirty="0"/>
              <a:t>List the specific strategies you will use to overcome personal biases and meet people where they are (even if we don’t respect where they are). </a:t>
            </a:r>
          </a:p>
        </p:txBody>
      </p:sp>
    </p:spTree>
    <p:extLst>
      <p:ext uri="{BB962C8B-B14F-4D97-AF65-F5344CB8AC3E}">
        <p14:creationId xmlns:p14="http://schemas.microsoft.com/office/powerpoint/2010/main" val="988919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b="0" dirty="0"/>
              <a:t>Definitions</a:t>
            </a:r>
            <a:endParaRPr lang="en-US" altLang="en-US" dirty="0"/>
          </a:p>
        </p:txBody>
      </p:sp>
      <p:sp>
        <p:nvSpPr>
          <p:cNvPr id="8195"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None/>
            </a:pPr>
            <a:endParaRPr lang="en-US" altLang="en-US" b="0"/>
          </a:p>
          <a:p>
            <a:pPr marL="0" indent="0" eaLnBrk="1" hangingPunct="1">
              <a:buNone/>
            </a:pPr>
            <a:r>
              <a:rPr lang="en-US" altLang="en-US" b="0"/>
              <a:t>Racial and ethnic health disparities are defined as as inequalities that exist in the overall rate of disease incidence, prevalence, morbidity, mortality, or survival rates among  members of certain population groups. </a:t>
            </a:r>
          </a:p>
          <a:p>
            <a:pPr marL="0" indent="0" eaLnBrk="1" hangingPunct="1">
              <a:buNone/>
            </a:pPr>
            <a:endParaRPr lang="en-US" altLang="en-US" b="0"/>
          </a:p>
        </p:txBody>
      </p:sp>
      <p:sp>
        <p:nvSpPr>
          <p:cNvPr id="8196"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205936716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images of equal versus equit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0582" y="115758"/>
            <a:ext cx="9067407" cy="6476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028516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sz="3200" b="0" dirty="0"/>
              <a:t>Promoting Racial and Ethnic Health Equity</a:t>
            </a:r>
            <a:endParaRPr lang="en-US" altLang="en-US" sz="3200" dirty="0"/>
          </a:p>
        </p:txBody>
      </p:sp>
      <p:pic>
        <p:nvPicPr>
          <p:cNvPr id="2"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7077189" y="1716326"/>
            <a:ext cx="3806825"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Placeholder 3"/>
          <p:cNvSpPr>
            <a:spLocks noGrp="1"/>
          </p:cNvSpPr>
          <p:nvPr>
            <p:ph type="body" sz="quarter" idx="10"/>
          </p:nvPr>
        </p:nvSpPr>
        <p:spPr bwMode="auto">
          <a:xfrm>
            <a:off x="744717" y="2397550"/>
            <a:ext cx="5231876" cy="252324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algn="ctr" eaLnBrk="1" hangingPunct="1"/>
            <a:r>
              <a:rPr lang="en-US" altLang="en-US" sz="2400" dirty="0"/>
              <a:t>Why do we care?</a:t>
            </a:r>
          </a:p>
          <a:p>
            <a:pPr algn="ctr" eaLnBrk="1" hangingPunct="1"/>
            <a:endParaRPr lang="en-US" altLang="en-US" sz="2400" dirty="0"/>
          </a:p>
          <a:p>
            <a:pPr algn="ctr" eaLnBrk="1" hangingPunct="1"/>
            <a:endParaRPr lang="en-US" altLang="en-US" sz="2400" dirty="0"/>
          </a:p>
          <a:p>
            <a:pPr algn="ctr" eaLnBrk="1" hangingPunct="1"/>
            <a:r>
              <a:rPr lang="en-US" altLang="en-US" sz="2400" dirty="0"/>
              <a:t>What do we already know? </a:t>
            </a:r>
          </a:p>
          <a:p>
            <a:pPr algn="ctr" eaLnBrk="1" hangingPunct="1"/>
            <a:endParaRPr lang="en-US" altLang="en-US" sz="2400" dirty="0"/>
          </a:p>
          <a:p>
            <a:pPr algn="ctr" eaLnBrk="1" hangingPunct="1"/>
            <a:endParaRPr lang="en-US" altLang="en-US" sz="2400" dirty="0"/>
          </a:p>
          <a:p>
            <a:pPr algn="ctr" eaLnBrk="1" hangingPunct="1"/>
            <a:r>
              <a:rPr lang="en-US" altLang="en-US" sz="2400" dirty="0"/>
              <a:t>Think?</a:t>
            </a:r>
          </a:p>
          <a:p>
            <a:pPr algn="ctr" eaLnBrk="1" hangingPunct="1"/>
            <a:endParaRPr lang="en-US" altLang="en-US" sz="2400" dirty="0"/>
          </a:p>
          <a:p>
            <a:pPr algn="ctr" eaLnBrk="1" hangingPunct="1"/>
            <a:endParaRPr lang="en-US" altLang="en-US" sz="2400" dirty="0"/>
          </a:p>
          <a:p>
            <a:pPr algn="ctr" eaLnBrk="1" hangingPunct="1"/>
            <a:r>
              <a:rPr lang="en-US" altLang="en-US" sz="2400" dirty="0"/>
              <a:t> Do about this problem? </a:t>
            </a:r>
          </a:p>
        </p:txBody>
      </p:sp>
    </p:spTree>
    <p:extLst>
      <p:ext uri="{BB962C8B-B14F-4D97-AF65-F5344CB8AC3E}">
        <p14:creationId xmlns:p14="http://schemas.microsoft.com/office/powerpoint/2010/main" val="105053651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t>Introduction Video</a:t>
            </a:r>
          </a:p>
        </p:txBody>
      </p:sp>
      <p:sp>
        <p:nvSpPr>
          <p:cNvPr id="7171"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dirty="0"/>
              <a:t>What are disparities?</a:t>
            </a:r>
          </a:p>
          <a:p>
            <a:endParaRPr lang="en-US" altLang="en-US" dirty="0"/>
          </a:p>
          <a:p>
            <a:r>
              <a:rPr lang="en-US" altLang="en-US" dirty="0"/>
              <a:t>Why do we have them?</a:t>
            </a:r>
          </a:p>
          <a:p>
            <a:endParaRPr lang="en-US" altLang="en-US" dirty="0"/>
          </a:p>
          <a:p>
            <a:r>
              <a:rPr lang="en-US" altLang="en-US" dirty="0"/>
              <a:t>http://www.unnaturalcauses.org/video_clips_detail.php?res_id=217</a:t>
            </a:r>
          </a:p>
        </p:txBody>
      </p:sp>
    </p:spTree>
    <p:extLst>
      <p:ext uri="{BB962C8B-B14F-4D97-AF65-F5344CB8AC3E}">
        <p14:creationId xmlns:p14="http://schemas.microsoft.com/office/powerpoint/2010/main" val="373728086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1825626" y="304801"/>
            <a:ext cx="8537575"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2800" dirty="0"/>
              <a:t>What are Differences vs. Disparities in Care</a:t>
            </a:r>
          </a:p>
        </p:txBody>
      </p:sp>
      <p:sp>
        <p:nvSpPr>
          <p:cNvPr id="9221" name="Text Box 15"/>
          <p:cNvSpPr txBox="1">
            <a:spLocks noChangeArrowheads="1"/>
          </p:cNvSpPr>
          <p:nvPr/>
        </p:nvSpPr>
        <p:spPr bwMode="auto">
          <a:xfrm>
            <a:off x="1489076" y="1569512"/>
            <a:ext cx="2048959"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yriad Web Pro" charset="0"/>
                <a:cs typeface="Arial" panose="020B0604020202020204" pitchFamily="34" charset="0"/>
              </a:defRPr>
            </a:lvl1pPr>
            <a:lvl2pPr marL="1714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defTabSz="914400" eaLnBrk="1" fontAlgn="base" hangingPunct="1">
              <a:spcBef>
                <a:spcPct val="0"/>
              </a:spcBef>
              <a:spcAft>
                <a:spcPct val="0"/>
              </a:spcAft>
            </a:pPr>
            <a:r>
              <a:rPr lang="en-US" altLang="en-US" sz="4000" b="1" u="sng" baseline="-25000" dirty="0">
                <a:solidFill>
                  <a:srgbClr val="FFC000"/>
                </a:solidFill>
                <a:latin typeface="Arial" panose="020B0604020202020204" pitchFamily="34" charset="0"/>
              </a:rPr>
              <a:t>Differences</a:t>
            </a:r>
          </a:p>
          <a:p>
            <a:pPr defTabSz="914400" eaLnBrk="1" fontAlgn="base" hangingPunct="1">
              <a:spcBef>
                <a:spcPct val="0"/>
              </a:spcBef>
              <a:spcAft>
                <a:spcPct val="0"/>
              </a:spcAft>
            </a:pPr>
            <a:endParaRPr lang="en-US" altLang="en-US" sz="4000" baseline="-25000" dirty="0">
              <a:solidFill>
                <a:srgbClr val="FFC000"/>
              </a:solidFill>
              <a:latin typeface="Arial" panose="020B0604020202020204" pitchFamily="34" charset="0"/>
            </a:endParaRPr>
          </a:p>
        </p:txBody>
      </p:sp>
      <p:sp>
        <p:nvSpPr>
          <p:cNvPr id="9222" name="Text Box 16"/>
          <p:cNvSpPr txBox="1">
            <a:spLocks noChangeArrowheads="1"/>
          </p:cNvSpPr>
          <p:nvPr/>
        </p:nvSpPr>
        <p:spPr bwMode="auto">
          <a:xfrm>
            <a:off x="6932804" y="1675829"/>
            <a:ext cx="3352200"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defTabSz="914400" eaLnBrk="1" fontAlgn="base" hangingPunct="1">
              <a:spcBef>
                <a:spcPct val="0"/>
              </a:spcBef>
              <a:spcAft>
                <a:spcPct val="0"/>
              </a:spcAft>
            </a:pPr>
            <a:r>
              <a:rPr lang="en-US" altLang="en-US" sz="4000" b="1" u="sng" baseline="-25000" dirty="0">
                <a:solidFill>
                  <a:srgbClr val="FFC000"/>
                </a:solidFill>
                <a:latin typeface="Arial" panose="020B0604020202020204" pitchFamily="34" charset="0"/>
              </a:rPr>
              <a:t>Disparities</a:t>
            </a:r>
            <a:r>
              <a:rPr lang="en-US" altLang="en-US" sz="4000" b="1" baseline="-25000" dirty="0">
                <a:solidFill>
                  <a:srgbClr val="FFC000"/>
                </a:solidFill>
                <a:latin typeface="Arial" panose="020B0604020202020204" pitchFamily="34" charset="0"/>
              </a:rPr>
              <a:t>               </a:t>
            </a:r>
            <a:endParaRPr lang="en-US" altLang="en-US" sz="4000" b="1" u="sng" baseline="-25000" dirty="0">
              <a:solidFill>
                <a:srgbClr val="FFC000"/>
              </a:solidFill>
              <a:latin typeface="Arial" panose="020B0604020202020204" pitchFamily="34" charset="0"/>
            </a:endParaRPr>
          </a:p>
          <a:p>
            <a:pPr defTabSz="914400" eaLnBrk="1" fontAlgn="base" hangingPunct="1">
              <a:spcBef>
                <a:spcPct val="0"/>
              </a:spcBef>
              <a:spcAft>
                <a:spcPct val="0"/>
              </a:spcAft>
            </a:pPr>
            <a:endParaRPr lang="en-US" altLang="en-US" sz="4000" b="1" u="sng" baseline="-25000" dirty="0">
              <a:solidFill>
                <a:srgbClr val="FFC000"/>
              </a:solidFill>
              <a:latin typeface="Arial" panose="020B0604020202020204" pitchFamily="34" charset="0"/>
            </a:endParaRPr>
          </a:p>
        </p:txBody>
      </p:sp>
    </p:spTree>
    <p:extLst>
      <p:ext uri="{BB962C8B-B14F-4D97-AF65-F5344CB8AC3E}">
        <p14:creationId xmlns:p14="http://schemas.microsoft.com/office/powerpoint/2010/main" val="104280788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1825626" y="304801"/>
            <a:ext cx="8537575"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2800" dirty="0"/>
              <a:t>What are Differences vs. Disparities in Care</a:t>
            </a:r>
          </a:p>
        </p:txBody>
      </p:sp>
      <p:sp>
        <p:nvSpPr>
          <p:cNvPr id="9221" name="Text Box 15"/>
          <p:cNvSpPr txBox="1">
            <a:spLocks noChangeArrowheads="1"/>
          </p:cNvSpPr>
          <p:nvPr/>
        </p:nvSpPr>
        <p:spPr bwMode="auto">
          <a:xfrm>
            <a:off x="1489076" y="1569512"/>
            <a:ext cx="3145669"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yriad Web Pro" charset="0"/>
                <a:cs typeface="Arial" panose="020B0604020202020204" pitchFamily="34" charset="0"/>
              </a:defRPr>
            </a:lvl1pPr>
            <a:lvl2pPr marL="1714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defTabSz="914400" eaLnBrk="1" fontAlgn="base" hangingPunct="1">
              <a:spcBef>
                <a:spcPct val="0"/>
              </a:spcBef>
              <a:spcAft>
                <a:spcPct val="0"/>
              </a:spcAft>
            </a:pPr>
            <a:r>
              <a:rPr lang="en-US" altLang="en-US" sz="4000" b="1" u="sng" baseline="-25000" dirty="0">
                <a:solidFill>
                  <a:srgbClr val="FFC000"/>
                </a:solidFill>
                <a:latin typeface="Arial" panose="020B0604020202020204" pitchFamily="34" charset="0"/>
              </a:rPr>
              <a:t>Differences</a:t>
            </a:r>
          </a:p>
          <a:p>
            <a:pPr defTabSz="914400" eaLnBrk="1" fontAlgn="base" hangingPunct="1">
              <a:spcBef>
                <a:spcPct val="0"/>
              </a:spcBef>
              <a:spcAft>
                <a:spcPct val="0"/>
              </a:spcAft>
            </a:pPr>
            <a:endParaRPr lang="en-US" altLang="en-US" sz="4000" baseline="-25000" dirty="0">
              <a:solidFill>
                <a:srgbClr val="FFC000"/>
              </a:solidFill>
              <a:latin typeface="Arial" panose="020B0604020202020204" pitchFamily="34" charset="0"/>
            </a:endParaRP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Different outcomes </a:t>
            </a: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caused by:</a:t>
            </a:r>
          </a:p>
          <a:p>
            <a:pPr lvl="1" defTabSz="914400" eaLnBrk="1" fontAlgn="base" hangingPunct="1">
              <a:spcBef>
                <a:spcPct val="0"/>
              </a:spcBef>
              <a:spcAft>
                <a:spcPct val="0"/>
              </a:spcAft>
              <a:buFont typeface="Arial" panose="020B0604020202020204" pitchFamily="34" charset="0"/>
              <a:buChar char="•"/>
            </a:pPr>
            <a:r>
              <a:rPr lang="en-US" altLang="en-US" sz="4000" baseline="-25000" dirty="0">
                <a:solidFill>
                  <a:srgbClr val="FFC000"/>
                </a:solidFill>
                <a:latin typeface="Arial" panose="020B0604020202020204" pitchFamily="34" charset="0"/>
              </a:rPr>
              <a:t>Biology</a:t>
            </a:r>
          </a:p>
          <a:p>
            <a:pPr lvl="1" defTabSz="914400" eaLnBrk="1" fontAlgn="base" hangingPunct="1">
              <a:spcBef>
                <a:spcPct val="0"/>
              </a:spcBef>
              <a:spcAft>
                <a:spcPct val="0"/>
              </a:spcAft>
              <a:buFont typeface="Arial" panose="020B0604020202020204" pitchFamily="34" charset="0"/>
              <a:buChar char="•"/>
            </a:pPr>
            <a:r>
              <a:rPr lang="en-US" altLang="en-US" sz="4000" baseline="-25000" dirty="0">
                <a:solidFill>
                  <a:srgbClr val="FFC000"/>
                </a:solidFill>
                <a:latin typeface="Arial" panose="020B0604020202020204" pitchFamily="34" charset="0"/>
              </a:rPr>
              <a:t>Preferences</a:t>
            </a:r>
          </a:p>
          <a:p>
            <a:pPr lvl="1" defTabSz="914400" eaLnBrk="1" fontAlgn="base" hangingPunct="1">
              <a:spcBef>
                <a:spcPct val="0"/>
              </a:spcBef>
              <a:spcAft>
                <a:spcPct val="0"/>
              </a:spcAft>
              <a:buFont typeface="Arial" panose="020B0604020202020204" pitchFamily="34" charset="0"/>
              <a:buChar char="•"/>
            </a:pPr>
            <a:r>
              <a:rPr lang="en-US" altLang="en-US" sz="4000" baseline="-25000" dirty="0">
                <a:solidFill>
                  <a:srgbClr val="FFC000"/>
                </a:solidFill>
                <a:latin typeface="Arial" panose="020B0604020202020204" pitchFamily="34" charset="0"/>
              </a:rPr>
              <a:t>Access</a:t>
            </a:r>
          </a:p>
          <a:p>
            <a:pPr lvl="1" defTabSz="914400" eaLnBrk="1" fontAlgn="base" hangingPunct="1">
              <a:spcBef>
                <a:spcPct val="0"/>
              </a:spcBef>
              <a:spcAft>
                <a:spcPct val="0"/>
              </a:spcAft>
              <a:buFont typeface="Arial" panose="020B0604020202020204" pitchFamily="34" charset="0"/>
              <a:buChar char="•"/>
            </a:pPr>
            <a:r>
              <a:rPr lang="en-US" altLang="en-US" sz="4000" baseline="-25000" dirty="0">
                <a:solidFill>
                  <a:srgbClr val="FFC000"/>
                </a:solidFill>
                <a:latin typeface="Arial" panose="020B0604020202020204" pitchFamily="34" charset="0"/>
              </a:rPr>
              <a:t>Insurance</a:t>
            </a:r>
          </a:p>
          <a:p>
            <a:pPr lvl="1" defTabSz="914400" eaLnBrk="1" fontAlgn="base" hangingPunct="1">
              <a:spcBef>
                <a:spcPct val="0"/>
              </a:spcBef>
              <a:spcAft>
                <a:spcPct val="0"/>
              </a:spcAft>
              <a:buFont typeface="Arial" panose="020B0604020202020204" pitchFamily="34" charset="0"/>
              <a:buChar char="•"/>
            </a:pPr>
            <a:r>
              <a:rPr lang="en-US" altLang="en-US" sz="4000" baseline="-25000" dirty="0">
                <a:solidFill>
                  <a:srgbClr val="FFC000"/>
                </a:solidFill>
                <a:latin typeface="Arial" panose="020B0604020202020204" pitchFamily="34" charset="0"/>
              </a:rPr>
              <a:t>Resources</a:t>
            </a:r>
            <a:endParaRPr lang="en-US" altLang="en-US" sz="4000" b="1" u="sng" baseline="-25000" dirty="0">
              <a:solidFill>
                <a:srgbClr val="FFC000"/>
              </a:solidFill>
              <a:latin typeface="Arial" panose="020B0604020202020204" pitchFamily="34" charset="0"/>
            </a:endParaRPr>
          </a:p>
        </p:txBody>
      </p:sp>
      <p:sp>
        <p:nvSpPr>
          <p:cNvPr id="9222" name="Text Box 16"/>
          <p:cNvSpPr txBox="1">
            <a:spLocks noChangeArrowheads="1"/>
          </p:cNvSpPr>
          <p:nvPr/>
        </p:nvSpPr>
        <p:spPr bwMode="auto">
          <a:xfrm>
            <a:off x="6932804" y="1675829"/>
            <a:ext cx="3352200" cy="314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defTabSz="914400" eaLnBrk="1" fontAlgn="base" hangingPunct="1">
              <a:spcBef>
                <a:spcPct val="0"/>
              </a:spcBef>
              <a:spcAft>
                <a:spcPct val="0"/>
              </a:spcAft>
            </a:pPr>
            <a:r>
              <a:rPr lang="en-US" altLang="en-US" sz="4000" b="1" u="sng" baseline="-25000" dirty="0">
                <a:solidFill>
                  <a:srgbClr val="FFC000"/>
                </a:solidFill>
                <a:latin typeface="Arial" panose="020B0604020202020204" pitchFamily="34" charset="0"/>
              </a:rPr>
              <a:t>Disparities</a:t>
            </a:r>
            <a:r>
              <a:rPr lang="en-US" altLang="en-US" sz="4000" b="1" baseline="-25000" dirty="0">
                <a:solidFill>
                  <a:srgbClr val="FFC000"/>
                </a:solidFill>
                <a:latin typeface="Arial" panose="020B0604020202020204" pitchFamily="34" charset="0"/>
              </a:rPr>
              <a:t>               </a:t>
            </a:r>
            <a:endParaRPr lang="en-US" altLang="en-US" sz="4000" b="1" u="sng" baseline="-25000" dirty="0">
              <a:solidFill>
                <a:srgbClr val="FFC000"/>
              </a:solidFill>
              <a:latin typeface="Arial" panose="020B0604020202020204" pitchFamily="34" charset="0"/>
            </a:endParaRPr>
          </a:p>
          <a:p>
            <a:pPr defTabSz="914400" eaLnBrk="1" fontAlgn="base" hangingPunct="1">
              <a:spcBef>
                <a:spcPct val="0"/>
              </a:spcBef>
              <a:spcAft>
                <a:spcPct val="0"/>
              </a:spcAft>
            </a:pPr>
            <a:endParaRPr lang="en-US" altLang="en-US" sz="4000" b="1" u="sng" baseline="-25000" dirty="0">
              <a:solidFill>
                <a:srgbClr val="FFC000"/>
              </a:solidFill>
              <a:latin typeface="Arial" panose="020B0604020202020204" pitchFamily="34" charset="0"/>
            </a:endParaRP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Unexplained </a:t>
            </a: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differences in </a:t>
            </a: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outcomes </a:t>
            </a: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associated with </a:t>
            </a:r>
          </a:p>
          <a:p>
            <a:pPr defTabSz="914400" eaLnBrk="1" fontAlgn="base" hangingPunct="1">
              <a:spcBef>
                <a:spcPct val="0"/>
              </a:spcBef>
              <a:spcAft>
                <a:spcPct val="0"/>
              </a:spcAft>
            </a:pPr>
            <a:r>
              <a:rPr lang="en-US" altLang="en-US" sz="4000" baseline="-25000" dirty="0">
                <a:solidFill>
                  <a:srgbClr val="FFC000"/>
                </a:solidFill>
                <a:latin typeface="Arial" panose="020B0604020202020204" pitchFamily="34" charset="0"/>
              </a:rPr>
              <a:t>a variety of factors</a:t>
            </a:r>
          </a:p>
          <a:p>
            <a:pPr defTabSz="914400" eaLnBrk="1" fontAlgn="base" hangingPunct="1">
              <a:spcBef>
                <a:spcPct val="0"/>
              </a:spcBef>
              <a:spcAft>
                <a:spcPct val="0"/>
              </a:spcAft>
            </a:pPr>
            <a:endParaRPr lang="en-US" altLang="en-US" b="1" u="sng" baseline="-25000" dirty="0">
              <a:solidFill>
                <a:srgbClr val="FFC000"/>
              </a:solidFill>
              <a:latin typeface="Arial" panose="020B0604020202020204" pitchFamily="34" charset="0"/>
            </a:endParaRPr>
          </a:p>
        </p:txBody>
      </p:sp>
    </p:spTree>
    <p:extLst>
      <p:ext uri="{BB962C8B-B14F-4D97-AF65-F5344CB8AC3E}">
        <p14:creationId xmlns:p14="http://schemas.microsoft.com/office/powerpoint/2010/main" val="270062831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9"/>
          <p:cNvSpPr>
            <a:spLocks noGrp="1" noChangeArrowheads="1"/>
          </p:cNvSpPr>
          <p:nvPr>
            <p:ph type="title"/>
          </p:nvPr>
        </p:nvSpPr>
        <p:spPr bwMode="auto">
          <a:xfrm>
            <a:off x="2133601" y="533401"/>
            <a:ext cx="8226425"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dirty="0"/>
              <a:t>Social Factors and the Quality Gradient</a:t>
            </a:r>
          </a:p>
        </p:txBody>
      </p:sp>
      <p:sp>
        <p:nvSpPr>
          <p:cNvPr id="10243" name="AutoShape 7"/>
          <p:cNvSpPr>
            <a:spLocks noChangeArrowheads="1"/>
          </p:cNvSpPr>
          <p:nvPr/>
        </p:nvSpPr>
        <p:spPr bwMode="auto">
          <a:xfrm>
            <a:off x="2971800" y="3001964"/>
            <a:ext cx="6019800" cy="2517775"/>
          </a:xfrm>
          <a:prstGeom prst="rtTriangle">
            <a:avLst/>
          </a:prstGeom>
          <a:solidFill>
            <a:srgbClr val="993300"/>
          </a:solidFill>
          <a:ln w="9525" algn="ctr">
            <a:solidFill>
              <a:schemeClr val="tx1"/>
            </a:solidFill>
            <a:miter lim="800000"/>
            <a:headEnd/>
            <a:tailEnd/>
          </a:ln>
        </p:spPr>
        <p:txBody>
          <a:bodyPr wrap="none" anchor="ct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0"/>
              </a:spcBef>
              <a:spcAft>
                <a:spcPct val="0"/>
              </a:spcAft>
            </a:pPr>
            <a:endParaRPr lang="en-US" altLang="en-US">
              <a:solidFill>
                <a:srgbClr val="FFC000"/>
              </a:solidFill>
            </a:endParaRPr>
          </a:p>
        </p:txBody>
      </p:sp>
      <p:sp>
        <p:nvSpPr>
          <p:cNvPr id="10244" name="Text Box 10"/>
          <p:cNvSpPr txBox="1">
            <a:spLocks noChangeArrowheads="1"/>
          </p:cNvSpPr>
          <p:nvPr/>
        </p:nvSpPr>
        <p:spPr bwMode="auto">
          <a:xfrm>
            <a:off x="1828800" y="2538413"/>
            <a:ext cx="160813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50000"/>
              </a:spcBef>
              <a:spcAft>
                <a:spcPct val="0"/>
              </a:spcAft>
            </a:pPr>
            <a:r>
              <a:rPr lang="en-US" altLang="en-US" sz="2000" b="1" baseline="-25000">
                <a:solidFill>
                  <a:srgbClr val="FFC000"/>
                </a:solidFill>
                <a:latin typeface="Arial" panose="020B0604020202020204" pitchFamily="34" charset="0"/>
              </a:rPr>
              <a:t>Higher Quality</a:t>
            </a:r>
          </a:p>
          <a:p>
            <a:pPr algn="ctr" defTabSz="914400" eaLnBrk="1" fontAlgn="base" hangingPunct="1">
              <a:spcBef>
                <a:spcPct val="0"/>
              </a:spcBef>
              <a:spcAft>
                <a:spcPct val="0"/>
              </a:spcAft>
            </a:pPr>
            <a:r>
              <a:rPr lang="en-US" altLang="en-US" sz="2000" b="1" baseline="-25000">
                <a:solidFill>
                  <a:srgbClr val="FFC000"/>
                </a:solidFill>
                <a:latin typeface="Arial" panose="020B0604020202020204" pitchFamily="34" charset="0"/>
              </a:rPr>
              <a:t>Care </a:t>
            </a:r>
          </a:p>
        </p:txBody>
      </p:sp>
      <p:sp>
        <p:nvSpPr>
          <p:cNvPr id="10245" name="Text Box 11"/>
          <p:cNvSpPr txBox="1">
            <a:spLocks noChangeArrowheads="1"/>
          </p:cNvSpPr>
          <p:nvPr/>
        </p:nvSpPr>
        <p:spPr bwMode="auto">
          <a:xfrm>
            <a:off x="8851900" y="5287964"/>
            <a:ext cx="15875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50000"/>
              </a:spcBef>
              <a:spcAft>
                <a:spcPct val="0"/>
              </a:spcAft>
            </a:pPr>
            <a:r>
              <a:rPr lang="en-US" altLang="en-US" sz="2000" b="1" baseline="-25000">
                <a:solidFill>
                  <a:srgbClr val="FFC000"/>
                </a:solidFill>
                <a:latin typeface="Arial" panose="020B0604020202020204" pitchFamily="34" charset="0"/>
              </a:rPr>
              <a:t>Lower Quality</a:t>
            </a:r>
          </a:p>
          <a:p>
            <a:pPr algn="ctr" defTabSz="914400" eaLnBrk="1" fontAlgn="base" hangingPunct="1">
              <a:spcBef>
                <a:spcPct val="0"/>
              </a:spcBef>
              <a:spcAft>
                <a:spcPct val="0"/>
              </a:spcAft>
            </a:pPr>
            <a:r>
              <a:rPr lang="en-US" altLang="en-US" sz="2000" b="1" baseline="-25000">
                <a:solidFill>
                  <a:srgbClr val="FFC000"/>
                </a:solidFill>
                <a:latin typeface="Arial" panose="020B0604020202020204" pitchFamily="34" charset="0"/>
              </a:rPr>
              <a:t>Care</a:t>
            </a:r>
          </a:p>
        </p:txBody>
      </p:sp>
      <p:sp>
        <p:nvSpPr>
          <p:cNvPr id="10246" name="AutoShape 12"/>
          <p:cNvSpPr>
            <a:spLocks noChangeArrowheads="1"/>
          </p:cNvSpPr>
          <p:nvPr/>
        </p:nvSpPr>
        <p:spPr bwMode="auto">
          <a:xfrm rot="8232697">
            <a:off x="6000750" y="3087688"/>
            <a:ext cx="1804988" cy="1098550"/>
          </a:xfrm>
          <a:prstGeom prst="notchedRightArrow">
            <a:avLst>
              <a:gd name="adj1" fmla="val 50000"/>
              <a:gd name="adj2" fmla="val 47269"/>
            </a:avLst>
          </a:prstGeom>
          <a:solidFill>
            <a:schemeClr val="accent1"/>
          </a:solidFill>
          <a:ln w="9525" algn="ctr">
            <a:solidFill>
              <a:schemeClr val="tx1"/>
            </a:solidFill>
            <a:miter lim="800000"/>
            <a:headEnd/>
            <a:tailEnd/>
          </a:ln>
        </p:spPr>
        <p:txBody>
          <a:bodyPr wrap="none" anchor="ct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0"/>
              </a:spcBef>
              <a:spcAft>
                <a:spcPct val="0"/>
              </a:spcAft>
            </a:pPr>
            <a:endParaRPr lang="en-US" altLang="en-US">
              <a:solidFill>
                <a:srgbClr val="FFC000"/>
              </a:solidFill>
            </a:endParaRPr>
          </a:p>
        </p:txBody>
      </p:sp>
    </p:spTree>
    <p:extLst>
      <p:ext uri="{BB962C8B-B14F-4D97-AF65-F5344CB8AC3E}">
        <p14:creationId xmlns:p14="http://schemas.microsoft.com/office/powerpoint/2010/main" val="267629458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9"/>
          <p:cNvSpPr>
            <a:spLocks noGrp="1" noChangeArrowheads="1"/>
          </p:cNvSpPr>
          <p:nvPr>
            <p:ph type="title"/>
          </p:nvPr>
        </p:nvSpPr>
        <p:spPr bwMode="auto">
          <a:xfrm>
            <a:off x="2133601" y="533401"/>
            <a:ext cx="8226425"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dirty="0"/>
              <a:t>Social Factors and the Quality Gradient</a:t>
            </a:r>
          </a:p>
        </p:txBody>
      </p:sp>
      <p:sp>
        <p:nvSpPr>
          <p:cNvPr id="10243" name="AutoShape 7"/>
          <p:cNvSpPr>
            <a:spLocks noChangeArrowheads="1"/>
          </p:cNvSpPr>
          <p:nvPr/>
        </p:nvSpPr>
        <p:spPr bwMode="auto">
          <a:xfrm>
            <a:off x="2971800" y="3001964"/>
            <a:ext cx="6019800" cy="2517775"/>
          </a:xfrm>
          <a:prstGeom prst="rtTriangle">
            <a:avLst/>
          </a:prstGeom>
          <a:solidFill>
            <a:srgbClr val="993300"/>
          </a:solidFill>
          <a:ln w="9525" algn="ctr">
            <a:solidFill>
              <a:schemeClr val="tx1"/>
            </a:solidFill>
            <a:miter lim="800000"/>
            <a:headEnd/>
            <a:tailEnd/>
          </a:ln>
        </p:spPr>
        <p:txBody>
          <a:bodyPr wrap="none" anchor="ct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0"/>
              </a:spcBef>
              <a:spcAft>
                <a:spcPct val="0"/>
              </a:spcAft>
            </a:pPr>
            <a:endParaRPr lang="en-US" altLang="en-US">
              <a:solidFill>
                <a:srgbClr val="FFC000"/>
              </a:solidFill>
            </a:endParaRPr>
          </a:p>
        </p:txBody>
      </p:sp>
      <p:sp>
        <p:nvSpPr>
          <p:cNvPr id="10244" name="Text Box 10"/>
          <p:cNvSpPr txBox="1">
            <a:spLocks noChangeArrowheads="1"/>
          </p:cNvSpPr>
          <p:nvPr/>
        </p:nvSpPr>
        <p:spPr bwMode="auto">
          <a:xfrm>
            <a:off x="1828800" y="2538413"/>
            <a:ext cx="1608138"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50000"/>
              </a:spcBef>
              <a:spcAft>
                <a:spcPct val="0"/>
              </a:spcAft>
            </a:pPr>
            <a:r>
              <a:rPr lang="en-US" altLang="en-US" sz="2000" b="1" baseline="-25000">
                <a:solidFill>
                  <a:srgbClr val="FFC000"/>
                </a:solidFill>
                <a:latin typeface="Arial" panose="020B0604020202020204" pitchFamily="34" charset="0"/>
              </a:rPr>
              <a:t>Higher Quality</a:t>
            </a:r>
          </a:p>
          <a:p>
            <a:pPr algn="ctr" defTabSz="914400" eaLnBrk="1" fontAlgn="base" hangingPunct="1">
              <a:spcBef>
                <a:spcPct val="0"/>
              </a:spcBef>
              <a:spcAft>
                <a:spcPct val="0"/>
              </a:spcAft>
            </a:pPr>
            <a:r>
              <a:rPr lang="en-US" altLang="en-US" sz="2000" b="1" baseline="-25000">
                <a:solidFill>
                  <a:srgbClr val="FFC000"/>
                </a:solidFill>
                <a:latin typeface="Arial" panose="020B0604020202020204" pitchFamily="34" charset="0"/>
              </a:rPr>
              <a:t>Care </a:t>
            </a:r>
          </a:p>
        </p:txBody>
      </p:sp>
      <p:sp>
        <p:nvSpPr>
          <p:cNvPr id="10245" name="Text Box 11"/>
          <p:cNvSpPr txBox="1">
            <a:spLocks noChangeArrowheads="1"/>
          </p:cNvSpPr>
          <p:nvPr/>
        </p:nvSpPr>
        <p:spPr bwMode="auto">
          <a:xfrm>
            <a:off x="8851900" y="5287964"/>
            <a:ext cx="15875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50000"/>
              </a:spcBef>
              <a:spcAft>
                <a:spcPct val="0"/>
              </a:spcAft>
            </a:pPr>
            <a:r>
              <a:rPr lang="en-US" altLang="en-US" sz="2000" b="1" baseline="-25000">
                <a:solidFill>
                  <a:srgbClr val="FFC000"/>
                </a:solidFill>
                <a:latin typeface="Arial" panose="020B0604020202020204" pitchFamily="34" charset="0"/>
              </a:rPr>
              <a:t>Lower Quality</a:t>
            </a:r>
          </a:p>
          <a:p>
            <a:pPr algn="ctr" defTabSz="914400" eaLnBrk="1" fontAlgn="base" hangingPunct="1">
              <a:spcBef>
                <a:spcPct val="0"/>
              </a:spcBef>
              <a:spcAft>
                <a:spcPct val="0"/>
              </a:spcAft>
            </a:pPr>
            <a:r>
              <a:rPr lang="en-US" altLang="en-US" sz="2000" b="1" baseline="-25000">
                <a:solidFill>
                  <a:srgbClr val="FFC000"/>
                </a:solidFill>
                <a:latin typeface="Arial" panose="020B0604020202020204" pitchFamily="34" charset="0"/>
              </a:rPr>
              <a:t>Care</a:t>
            </a:r>
          </a:p>
        </p:txBody>
      </p:sp>
      <p:sp>
        <p:nvSpPr>
          <p:cNvPr id="10246" name="AutoShape 12"/>
          <p:cNvSpPr>
            <a:spLocks noChangeArrowheads="1"/>
          </p:cNvSpPr>
          <p:nvPr/>
        </p:nvSpPr>
        <p:spPr bwMode="auto">
          <a:xfrm rot="8232697">
            <a:off x="6000750" y="3087688"/>
            <a:ext cx="1804988" cy="1098550"/>
          </a:xfrm>
          <a:prstGeom prst="notchedRightArrow">
            <a:avLst>
              <a:gd name="adj1" fmla="val 50000"/>
              <a:gd name="adj2" fmla="val 47269"/>
            </a:avLst>
          </a:prstGeom>
          <a:solidFill>
            <a:schemeClr val="accent1"/>
          </a:solidFill>
          <a:ln w="9525" algn="ctr">
            <a:solidFill>
              <a:schemeClr val="tx1"/>
            </a:solidFill>
            <a:miter lim="800000"/>
            <a:headEnd/>
            <a:tailEnd/>
          </a:ln>
        </p:spPr>
        <p:txBody>
          <a:bodyPr wrap="none" anchor="ctr"/>
          <a:lstStyle>
            <a:lvl1pPr eaLnBrk="0" hangingPunct="0">
              <a:defRPr>
                <a:solidFill>
                  <a:schemeClr val="tx1"/>
                </a:solidFill>
                <a:latin typeface="Myriad Web Pro" charset="0"/>
                <a:cs typeface="Arial" panose="020B0604020202020204" pitchFamily="34" charset="0"/>
              </a:defRPr>
            </a:lvl1pPr>
            <a:lvl2pPr marL="742950" indent="-285750" eaLnBrk="0" hangingPunct="0">
              <a:defRPr>
                <a:solidFill>
                  <a:schemeClr val="tx1"/>
                </a:solidFill>
                <a:latin typeface="Myriad Web Pro" charset="0"/>
                <a:cs typeface="Arial" panose="020B0604020202020204" pitchFamily="34" charset="0"/>
              </a:defRPr>
            </a:lvl2pPr>
            <a:lvl3pPr marL="1143000" indent="-228600" eaLnBrk="0" hangingPunct="0">
              <a:defRPr>
                <a:solidFill>
                  <a:schemeClr val="tx1"/>
                </a:solidFill>
                <a:latin typeface="Myriad Web Pro" charset="0"/>
                <a:cs typeface="Arial" panose="020B0604020202020204" pitchFamily="34" charset="0"/>
              </a:defRPr>
            </a:lvl3pPr>
            <a:lvl4pPr marL="1600200" indent="-228600" eaLnBrk="0" hangingPunct="0">
              <a:defRPr>
                <a:solidFill>
                  <a:schemeClr val="tx1"/>
                </a:solidFill>
                <a:latin typeface="Myriad Web Pro" charset="0"/>
                <a:cs typeface="Arial" panose="020B0604020202020204" pitchFamily="34" charset="0"/>
              </a:defRPr>
            </a:lvl4pPr>
            <a:lvl5pPr marL="2057400" indent="-228600" eaLnBrk="0" hangingPunct="0">
              <a:defRPr>
                <a:solidFill>
                  <a:schemeClr val="tx1"/>
                </a:solidFill>
                <a:latin typeface="Myriad Web Pro"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Myriad Web Pro"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Myriad Web Pro"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Myriad Web Pro"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Myriad Web Pro" charset="0"/>
                <a:cs typeface="Arial" panose="020B0604020202020204" pitchFamily="34" charset="0"/>
              </a:defRPr>
            </a:lvl9pPr>
          </a:lstStyle>
          <a:p>
            <a:pPr algn="ctr" defTabSz="914400" eaLnBrk="1" fontAlgn="base" hangingPunct="1">
              <a:spcBef>
                <a:spcPct val="0"/>
              </a:spcBef>
              <a:spcAft>
                <a:spcPct val="0"/>
              </a:spcAft>
            </a:pPr>
            <a:endParaRPr lang="en-US" altLang="en-US">
              <a:solidFill>
                <a:srgbClr val="FFC000"/>
              </a:solidFill>
            </a:endParaRPr>
          </a:p>
        </p:txBody>
      </p:sp>
      <p:sp>
        <p:nvSpPr>
          <p:cNvPr id="5127" name="Text Box 13"/>
          <p:cNvSpPr txBox="1">
            <a:spLocks noChangeArrowheads="1"/>
          </p:cNvSpPr>
          <p:nvPr/>
        </p:nvSpPr>
        <p:spPr bwMode="auto">
          <a:xfrm>
            <a:off x="7848601" y="1858963"/>
            <a:ext cx="1846263"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pitchFamily="34" charset="0"/>
              </a:defRPr>
            </a:lvl1pPr>
            <a:lvl2pPr marL="742950" indent="-285750" eaLnBrk="0" hangingPunct="0">
              <a:defRPr b="1" baseline="-25000">
                <a:solidFill>
                  <a:schemeClr val="tx1"/>
                </a:solidFill>
                <a:latin typeface="Arial" pitchFamily="34" charset="0"/>
              </a:defRPr>
            </a:lvl2pPr>
            <a:lvl3pPr marL="1143000" indent="-228600" eaLnBrk="0" hangingPunct="0">
              <a:defRPr b="1" baseline="-25000">
                <a:solidFill>
                  <a:schemeClr val="tx1"/>
                </a:solidFill>
                <a:latin typeface="Arial" pitchFamily="34" charset="0"/>
              </a:defRPr>
            </a:lvl3pPr>
            <a:lvl4pPr marL="1600200" indent="-228600" eaLnBrk="0" hangingPunct="0">
              <a:defRPr b="1" baseline="-25000">
                <a:solidFill>
                  <a:schemeClr val="tx1"/>
                </a:solidFill>
                <a:latin typeface="Arial" pitchFamily="34" charset="0"/>
              </a:defRPr>
            </a:lvl4pPr>
            <a:lvl5pPr marL="2057400" indent="-228600" eaLnBrk="0" hangingPunct="0">
              <a:defRPr b="1" baseline="-25000">
                <a:solidFill>
                  <a:schemeClr val="tx1"/>
                </a:solidFill>
                <a:latin typeface="Arial" pitchFamily="34" charset="0"/>
              </a:defRPr>
            </a:lvl5pPr>
            <a:lvl6pPr marL="2514600" indent="-228600" eaLnBrk="0" fontAlgn="base" hangingPunct="0">
              <a:spcBef>
                <a:spcPct val="0"/>
              </a:spcBef>
              <a:spcAft>
                <a:spcPct val="0"/>
              </a:spcAft>
              <a:defRPr b="1" baseline="-25000">
                <a:solidFill>
                  <a:schemeClr val="tx1"/>
                </a:solidFill>
                <a:latin typeface="Arial" pitchFamily="34" charset="0"/>
              </a:defRPr>
            </a:lvl6pPr>
            <a:lvl7pPr marL="2971800" indent="-228600" eaLnBrk="0" fontAlgn="base" hangingPunct="0">
              <a:spcBef>
                <a:spcPct val="0"/>
              </a:spcBef>
              <a:spcAft>
                <a:spcPct val="0"/>
              </a:spcAft>
              <a:defRPr b="1" baseline="-25000">
                <a:solidFill>
                  <a:schemeClr val="tx1"/>
                </a:solidFill>
                <a:latin typeface="Arial" pitchFamily="34" charset="0"/>
              </a:defRPr>
            </a:lvl7pPr>
            <a:lvl8pPr marL="3429000" indent="-228600" eaLnBrk="0" fontAlgn="base" hangingPunct="0">
              <a:spcBef>
                <a:spcPct val="0"/>
              </a:spcBef>
              <a:spcAft>
                <a:spcPct val="0"/>
              </a:spcAft>
              <a:defRPr b="1" baseline="-25000">
                <a:solidFill>
                  <a:schemeClr val="tx1"/>
                </a:solidFill>
                <a:latin typeface="Arial" pitchFamily="34" charset="0"/>
              </a:defRPr>
            </a:lvl8pPr>
            <a:lvl9pPr marL="3886200" indent="-228600" eaLnBrk="0" fontAlgn="base" hangingPunct="0">
              <a:spcBef>
                <a:spcPct val="0"/>
              </a:spcBef>
              <a:spcAft>
                <a:spcPct val="0"/>
              </a:spcAft>
              <a:defRPr b="1" baseline="-25000">
                <a:solidFill>
                  <a:schemeClr val="tx1"/>
                </a:solidFill>
                <a:latin typeface="Arial" pitchFamily="34" charset="0"/>
              </a:defRPr>
            </a:lvl9pPr>
          </a:lstStyle>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Education</a:t>
            </a:r>
          </a:p>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Health Literacy</a:t>
            </a:r>
          </a:p>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Income</a:t>
            </a:r>
          </a:p>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Gender</a:t>
            </a:r>
          </a:p>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Language</a:t>
            </a:r>
            <a:endParaRPr lang="en-US" sz="2400" dirty="0">
              <a:solidFill>
                <a:srgbClr val="FFC000">
                  <a:lumMod val="20000"/>
                  <a:lumOff val="80000"/>
                </a:srgbClr>
              </a:solidFill>
              <a:cs typeface="Arial" charset="0"/>
            </a:endParaRPr>
          </a:p>
          <a:p>
            <a:pPr defTabSz="914400" eaLnBrk="1" fontAlgn="base" hangingPunct="1">
              <a:spcBef>
                <a:spcPct val="50000"/>
              </a:spcBef>
              <a:spcAft>
                <a:spcPct val="0"/>
              </a:spcAft>
              <a:defRPr/>
            </a:pPr>
            <a:r>
              <a:rPr lang="en-US" sz="2400" i="1" dirty="0">
                <a:solidFill>
                  <a:srgbClr val="FFC000">
                    <a:lumMod val="20000"/>
                    <a:lumOff val="80000"/>
                  </a:srgbClr>
                </a:solidFill>
                <a:cs typeface="Arial" charset="0"/>
              </a:rPr>
              <a:t>Living environment</a:t>
            </a:r>
          </a:p>
        </p:txBody>
      </p:sp>
    </p:spTree>
    <p:extLst>
      <p:ext uri="{BB962C8B-B14F-4D97-AF65-F5344CB8AC3E}">
        <p14:creationId xmlns:p14="http://schemas.microsoft.com/office/powerpoint/2010/main" val="405619987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t>Why Care?</a:t>
            </a:r>
          </a:p>
        </p:txBody>
      </p:sp>
      <p:sp>
        <p:nvSpPr>
          <p:cNvPr id="11267" name="Content Placeholder 2"/>
          <p:cNvSpPr>
            <a:spLocks noGrp="1"/>
          </p:cNvSpPr>
          <p:nvPr>
            <p:ph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tLang="en-US" dirty="0"/>
          </a:p>
          <a:p>
            <a:r>
              <a:rPr lang="en-US" altLang="en-US" dirty="0"/>
              <a:t>What are the ethical considerations?</a:t>
            </a:r>
          </a:p>
          <a:p>
            <a:r>
              <a:rPr lang="en-US" altLang="en-US" dirty="0"/>
              <a:t>What are the financial considerations? </a:t>
            </a:r>
          </a:p>
        </p:txBody>
      </p:sp>
    </p:spTree>
    <p:extLst>
      <p:ext uri="{BB962C8B-B14F-4D97-AF65-F5344CB8AC3E}">
        <p14:creationId xmlns:p14="http://schemas.microsoft.com/office/powerpoint/2010/main" val="351962232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a:t>Economic Cost Of Disparities </a:t>
            </a:r>
          </a:p>
        </p:txBody>
      </p:sp>
      <p:sp>
        <p:nvSpPr>
          <p:cNvPr id="12291"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None/>
            </a:pPr>
            <a:r>
              <a:rPr lang="en-US" altLang="en-US" b="0"/>
              <a:t>Racial and ethnic health disparities cost the health care</a:t>
            </a:r>
          </a:p>
          <a:p>
            <a:pPr marL="0" indent="0" eaLnBrk="1" hangingPunct="1">
              <a:buNone/>
            </a:pPr>
            <a:r>
              <a:rPr lang="en-US" altLang="en-US" b="0"/>
              <a:t>system $23.9 million in direct costs in 2009. </a:t>
            </a:r>
          </a:p>
          <a:p>
            <a:pPr marL="0" indent="0" eaLnBrk="1" hangingPunct="1">
              <a:buNone/>
            </a:pPr>
            <a:endParaRPr lang="en-US" altLang="en-US" b="0"/>
          </a:p>
          <a:p>
            <a:pPr marL="0" indent="0" eaLnBrk="1" hangingPunct="1">
              <a:buNone/>
            </a:pPr>
            <a:r>
              <a:rPr lang="en-US" altLang="en-US" b="0"/>
              <a:t>Health disparities also have a great financial effect</a:t>
            </a:r>
          </a:p>
          <a:p>
            <a:pPr marL="0" indent="0" eaLnBrk="1" hangingPunct="1">
              <a:buNone/>
            </a:pPr>
            <a:r>
              <a:rPr lang="en-US" altLang="en-US" b="0"/>
              <a:t>on society in terms of human potential and efficiencies lost as a result of increased morbidity.</a:t>
            </a:r>
            <a:endParaRPr lang="en-US" altLang="en-US"/>
          </a:p>
        </p:txBody>
      </p:sp>
      <p:sp>
        <p:nvSpPr>
          <p:cNvPr id="12292"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523349977"/>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Lifetime cost of direct care</a:t>
            </a:r>
          </a:p>
        </p:txBody>
      </p:sp>
      <p:graphicFrame>
        <p:nvGraphicFramePr>
          <p:cNvPr id="5" name="Content Placeholder 4"/>
          <p:cNvGraphicFramePr>
            <a:graphicFrameLocks noGrp="1"/>
          </p:cNvGraphicFramePr>
          <p:nvPr>
            <p:ph idx="1"/>
          </p:nvPr>
        </p:nvGraphicFramePr>
        <p:xfrm>
          <a:off x="1981200" y="1752600"/>
          <a:ext cx="8229600" cy="3932238"/>
        </p:xfrm>
        <a:graphic>
          <a:graphicData uri="http://schemas.openxmlformats.org/drawingml/2006/table">
            <a:tbl>
              <a:tblPr firstRow="1" bandRow="1">
                <a:tableStyleId>{073A0DAA-6AF3-43AB-8588-CEC1D06C72B9}</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914474">
                <a:tc>
                  <a:txBody>
                    <a:bodyPr/>
                    <a:lstStyle/>
                    <a:p>
                      <a:pPr algn="ctr"/>
                      <a:endParaRPr lang="en-US" sz="2400" dirty="0"/>
                    </a:p>
                    <a:p>
                      <a:pPr algn="ctr"/>
                      <a:r>
                        <a:rPr lang="en-US" sz="2400" dirty="0"/>
                        <a:t>Diagnosis</a:t>
                      </a:r>
                    </a:p>
                  </a:txBody>
                  <a:tcPr marT="45724" marB="45724"/>
                </a:tc>
                <a:tc>
                  <a:txBody>
                    <a:bodyPr/>
                    <a:lstStyle/>
                    <a:p>
                      <a:pPr algn="ctr"/>
                      <a:endParaRPr lang="en-US" sz="2400" dirty="0"/>
                    </a:p>
                    <a:p>
                      <a:pPr algn="ctr"/>
                      <a:r>
                        <a:rPr lang="en-US" sz="2400" dirty="0"/>
                        <a:t>Lifetime Cost Direct Care</a:t>
                      </a:r>
                    </a:p>
                  </a:txBody>
                  <a:tcPr marT="45724" marB="45724"/>
                </a:tc>
                <a:extLst>
                  <a:ext uri="{0D108BD9-81ED-4DB2-BD59-A6C34878D82A}">
                    <a16:rowId xmlns:a16="http://schemas.microsoft.com/office/drawing/2014/main" val="10000"/>
                  </a:ext>
                </a:extLst>
              </a:tr>
              <a:tr h="914474">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Diabetes</a:t>
                      </a:r>
                    </a:p>
                  </a:txBody>
                  <a:tcPr marT="45724" marB="45724"/>
                </a:tc>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$85,000</a:t>
                      </a:r>
                    </a:p>
                  </a:txBody>
                  <a:tcPr marT="45724" marB="45724"/>
                </a:tc>
                <a:extLst>
                  <a:ext uri="{0D108BD9-81ED-4DB2-BD59-A6C34878D82A}">
                    <a16:rowId xmlns:a16="http://schemas.microsoft.com/office/drawing/2014/main" val="10001"/>
                  </a:ext>
                </a:extLst>
              </a:tr>
              <a:tr h="1188816">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Stroke</a:t>
                      </a:r>
                    </a:p>
                  </a:txBody>
                  <a:tcPr marT="45724" marB="45724"/>
                </a:tc>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$140,000</a:t>
                      </a:r>
                    </a:p>
                    <a:p>
                      <a:pPr algn="ctr"/>
                      <a:endParaRPr lang="en-US" sz="2400" dirty="0">
                        <a:solidFill>
                          <a:schemeClr val="accent2">
                            <a:lumMod val="50000"/>
                          </a:schemeClr>
                        </a:solidFill>
                      </a:endParaRPr>
                    </a:p>
                  </a:txBody>
                  <a:tcPr marT="45724" marB="45724"/>
                </a:tc>
                <a:extLst>
                  <a:ext uri="{0D108BD9-81ED-4DB2-BD59-A6C34878D82A}">
                    <a16:rowId xmlns:a16="http://schemas.microsoft.com/office/drawing/2014/main" val="10002"/>
                  </a:ext>
                </a:extLst>
              </a:tr>
              <a:tr h="914474">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Heart Disease</a:t>
                      </a:r>
                    </a:p>
                  </a:txBody>
                  <a:tcPr marT="45724" marB="45724"/>
                </a:tc>
                <a:tc>
                  <a:txBody>
                    <a:bodyPr/>
                    <a:lstStyle/>
                    <a:p>
                      <a:pPr algn="ctr"/>
                      <a:endParaRPr lang="en-US" sz="2400" dirty="0">
                        <a:solidFill>
                          <a:schemeClr val="accent2">
                            <a:lumMod val="50000"/>
                          </a:schemeClr>
                        </a:solidFill>
                      </a:endParaRPr>
                    </a:p>
                    <a:p>
                      <a:pPr algn="ctr"/>
                      <a:r>
                        <a:rPr lang="en-US" sz="2400" dirty="0">
                          <a:solidFill>
                            <a:schemeClr val="accent2">
                              <a:lumMod val="50000"/>
                            </a:schemeClr>
                          </a:solidFill>
                        </a:rPr>
                        <a:t>$109,000</a:t>
                      </a:r>
                    </a:p>
                  </a:txBody>
                  <a:tcPr marT="45724" marB="45724"/>
                </a:tc>
                <a:extLst>
                  <a:ext uri="{0D108BD9-81ED-4DB2-BD59-A6C34878D82A}">
                    <a16:rowId xmlns:a16="http://schemas.microsoft.com/office/drawing/2014/main" val="10003"/>
                  </a:ext>
                </a:extLst>
              </a:tr>
            </a:tbl>
          </a:graphicData>
        </a:graphic>
      </p:graphicFrame>
      <p:sp>
        <p:nvSpPr>
          <p:cNvPr id="13332"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Kimberly Swartz  The Hastings Center.</a:t>
            </a:r>
            <a:br>
              <a:rPr lang="en-US" altLang="en-US"/>
            </a:br>
            <a:br>
              <a:rPr lang="en-US" altLang="en-US"/>
            </a:br>
            <a:endParaRPr lang="en-US" altLang="en-US"/>
          </a:p>
        </p:txBody>
      </p:sp>
    </p:spTree>
    <p:extLst>
      <p:ext uri="{BB962C8B-B14F-4D97-AF65-F5344CB8AC3E}">
        <p14:creationId xmlns:p14="http://schemas.microsoft.com/office/powerpoint/2010/main" val="245296115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a:t>Health Professionals and Disparities</a:t>
            </a:r>
          </a:p>
        </p:txBody>
      </p:sp>
      <p:sp>
        <p:nvSpPr>
          <p:cNvPr id="14339"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None/>
            </a:pPr>
            <a:endParaRPr lang="en-US" altLang="en-US" dirty="0"/>
          </a:p>
        </p:txBody>
      </p:sp>
      <p:sp>
        <p:nvSpPr>
          <p:cNvPr id="14340"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81539048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a:t>Health Professionals and Disparities</a:t>
            </a:r>
          </a:p>
        </p:txBody>
      </p:sp>
      <p:sp>
        <p:nvSpPr>
          <p:cNvPr id="14339"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eaLnBrk="1" hangingPunct="1">
              <a:buNone/>
            </a:pPr>
            <a:r>
              <a:rPr lang="en-US" altLang="en-US" b="0"/>
              <a:t>Bias, prejudice, and stereotyping by health care providers may contribute to differences in health care outcomes. </a:t>
            </a:r>
          </a:p>
          <a:p>
            <a:pPr marL="0" indent="0" eaLnBrk="1" hangingPunct="1">
              <a:buNone/>
            </a:pPr>
            <a:endParaRPr lang="en-US" altLang="en-US" b="0"/>
          </a:p>
          <a:p>
            <a:pPr marL="0" indent="0" eaLnBrk="1" hangingPunct="1">
              <a:buNone/>
            </a:pPr>
            <a:r>
              <a:rPr lang="en-US" altLang="en-US" b="0"/>
              <a:t>The bias is not necessarily malicious, but results from a</a:t>
            </a:r>
          </a:p>
          <a:p>
            <a:pPr marL="0" indent="0" eaLnBrk="1" hangingPunct="1">
              <a:buNone/>
            </a:pPr>
            <a:r>
              <a:rPr lang="en-US" altLang="en-US" b="0"/>
              <a:t>lack of understanding of other cultures,  living situations,  office time pressures, and uncertainty about a diagnosis or effect of a certain treatment. </a:t>
            </a:r>
            <a:endParaRPr lang="en-US" altLang="en-US"/>
          </a:p>
        </p:txBody>
      </p:sp>
      <p:sp>
        <p:nvSpPr>
          <p:cNvPr id="14340"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575012101"/>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6386"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16387" name="Group 3"/>
          <p:cNvGrpSpPr>
            <a:grpSpLocks/>
          </p:cNvGrpSpPr>
          <p:nvPr/>
        </p:nvGrpSpPr>
        <p:grpSpPr bwMode="auto">
          <a:xfrm>
            <a:off x="6629400" y="609600"/>
            <a:ext cx="609600" cy="1074738"/>
            <a:chOff x="2112" y="223"/>
            <a:chExt cx="593" cy="917"/>
          </a:xfrm>
        </p:grpSpPr>
        <p:sp>
          <p:nvSpPr>
            <p:cNvPr id="16388" name="Freeform 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6389" name="Freeform 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6390" name="Freeform 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6391" name="Freeform 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2141294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7410"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17411" name="Group 3"/>
          <p:cNvGrpSpPr>
            <a:grpSpLocks/>
          </p:cNvGrpSpPr>
          <p:nvPr/>
        </p:nvGrpSpPr>
        <p:grpSpPr bwMode="auto">
          <a:xfrm rot="421222">
            <a:off x="7391400" y="685800"/>
            <a:ext cx="609600" cy="1074738"/>
            <a:chOff x="2112" y="223"/>
            <a:chExt cx="593" cy="917"/>
          </a:xfrm>
        </p:grpSpPr>
        <p:sp>
          <p:nvSpPr>
            <p:cNvPr id="17412" name="Freeform 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7413" name="Freeform 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7414" name="Freeform 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7415" name="Freeform 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470664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8434"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18435" name="Group 3"/>
          <p:cNvGrpSpPr>
            <a:grpSpLocks/>
          </p:cNvGrpSpPr>
          <p:nvPr/>
        </p:nvGrpSpPr>
        <p:grpSpPr bwMode="auto">
          <a:xfrm rot="2150716">
            <a:off x="7772400" y="830264"/>
            <a:ext cx="609600" cy="1074737"/>
            <a:chOff x="2112" y="223"/>
            <a:chExt cx="593" cy="917"/>
          </a:xfrm>
        </p:grpSpPr>
        <p:sp>
          <p:nvSpPr>
            <p:cNvPr id="18436" name="Freeform 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8437" name="Freeform 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8438" name="Freeform 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8439" name="Freeform 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3667280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9458"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19459" name="Group 3"/>
          <p:cNvGrpSpPr>
            <a:grpSpLocks/>
          </p:cNvGrpSpPr>
          <p:nvPr/>
        </p:nvGrpSpPr>
        <p:grpSpPr bwMode="auto">
          <a:xfrm rot="5257267">
            <a:off x="7924007" y="2967832"/>
            <a:ext cx="609600" cy="1074737"/>
            <a:chOff x="2112" y="223"/>
            <a:chExt cx="593" cy="917"/>
          </a:xfrm>
        </p:grpSpPr>
        <p:sp>
          <p:nvSpPr>
            <p:cNvPr id="19460" name="Freeform 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9461" name="Freeform 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9462" name="Freeform 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19463" name="Freeform 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296525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482"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0483" name="Group 3"/>
          <p:cNvGrpSpPr>
            <a:grpSpLocks/>
          </p:cNvGrpSpPr>
          <p:nvPr/>
        </p:nvGrpSpPr>
        <p:grpSpPr bwMode="auto">
          <a:xfrm rot="5257267">
            <a:off x="7924007" y="4949032"/>
            <a:ext cx="609600" cy="1074737"/>
            <a:chOff x="2112" y="223"/>
            <a:chExt cx="593" cy="917"/>
          </a:xfrm>
        </p:grpSpPr>
        <p:sp>
          <p:nvSpPr>
            <p:cNvPr id="20484" name="Freeform 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0485" name="Freeform 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0486" name="Freeform 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0487" name="Freeform 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1248345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1506"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1507" name="Group 3"/>
          <p:cNvGrpSpPr>
            <a:grpSpLocks/>
          </p:cNvGrpSpPr>
          <p:nvPr/>
        </p:nvGrpSpPr>
        <p:grpSpPr bwMode="auto">
          <a:xfrm>
            <a:off x="8115301" y="4745038"/>
            <a:ext cx="1450975" cy="1008062"/>
            <a:chOff x="4152" y="2989"/>
            <a:chExt cx="914" cy="635"/>
          </a:xfrm>
        </p:grpSpPr>
        <p:sp>
          <p:nvSpPr>
            <p:cNvPr id="21508" name="Freeform 4"/>
            <p:cNvSpPr>
              <a:spLocks/>
            </p:cNvSpPr>
            <p:nvPr/>
          </p:nvSpPr>
          <p:spPr bwMode="white">
            <a:xfrm>
              <a:off x="4152" y="3042"/>
              <a:ext cx="914" cy="570"/>
            </a:xfrm>
            <a:custGeom>
              <a:avLst/>
              <a:gdLst>
                <a:gd name="T0" fmla="*/ 36 w 914"/>
                <a:gd name="T1" fmla="*/ 570 h 570"/>
                <a:gd name="T2" fmla="*/ 24 w 914"/>
                <a:gd name="T3" fmla="*/ 426 h 570"/>
                <a:gd name="T4" fmla="*/ 0 w 914"/>
                <a:gd name="T5" fmla="*/ 258 h 570"/>
                <a:gd name="T6" fmla="*/ 612 w 914"/>
                <a:gd name="T7" fmla="*/ 174 h 570"/>
                <a:gd name="T8" fmla="*/ 648 w 914"/>
                <a:gd name="T9" fmla="*/ 294 h 570"/>
                <a:gd name="T10" fmla="*/ 660 w 914"/>
                <a:gd name="T11" fmla="*/ 330 h 570"/>
                <a:gd name="T12" fmla="*/ 672 w 914"/>
                <a:gd name="T13" fmla="*/ 366 h 570"/>
                <a:gd name="T14" fmla="*/ 756 w 914"/>
                <a:gd name="T15" fmla="*/ 354 h 570"/>
                <a:gd name="T16" fmla="*/ 828 w 914"/>
                <a:gd name="T17" fmla="*/ 342 h 570"/>
                <a:gd name="T18" fmla="*/ 852 w 914"/>
                <a:gd name="T19" fmla="*/ 378 h 570"/>
                <a:gd name="T20" fmla="*/ 912 w 914"/>
                <a:gd name="T21" fmla="*/ 558 h 570"/>
                <a:gd name="T22" fmla="*/ 900 w 914"/>
                <a:gd name="T23" fmla="*/ 570 h 5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14"/>
                <a:gd name="T37" fmla="*/ 0 h 570"/>
                <a:gd name="T38" fmla="*/ 914 w 914"/>
                <a:gd name="T39" fmla="*/ 570 h 5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14" h="570">
                  <a:moveTo>
                    <a:pt x="36" y="570"/>
                  </a:moveTo>
                  <a:cubicBezTo>
                    <a:pt x="32" y="522"/>
                    <a:pt x="30" y="474"/>
                    <a:pt x="24" y="426"/>
                  </a:cubicBezTo>
                  <a:cubicBezTo>
                    <a:pt x="18" y="370"/>
                    <a:pt x="0" y="258"/>
                    <a:pt x="0" y="258"/>
                  </a:cubicBezTo>
                  <a:cubicBezTo>
                    <a:pt x="43" y="0"/>
                    <a:pt x="349" y="168"/>
                    <a:pt x="612" y="174"/>
                  </a:cubicBezTo>
                  <a:cubicBezTo>
                    <a:pt x="630" y="247"/>
                    <a:pt x="619" y="206"/>
                    <a:pt x="648" y="294"/>
                  </a:cubicBezTo>
                  <a:cubicBezTo>
                    <a:pt x="652" y="306"/>
                    <a:pt x="656" y="318"/>
                    <a:pt x="660" y="330"/>
                  </a:cubicBezTo>
                  <a:cubicBezTo>
                    <a:pt x="664" y="342"/>
                    <a:pt x="672" y="366"/>
                    <a:pt x="672" y="366"/>
                  </a:cubicBezTo>
                  <a:cubicBezTo>
                    <a:pt x="700" y="362"/>
                    <a:pt x="728" y="358"/>
                    <a:pt x="756" y="354"/>
                  </a:cubicBezTo>
                  <a:cubicBezTo>
                    <a:pt x="780" y="350"/>
                    <a:pt x="804" y="336"/>
                    <a:pt x="828" y="342"/>
                  </a:cubicBezTo>
                  <a:cubicBezTo>
                    <a:pt x="842" y="345"/>
                    <a:pt x="846" y="365"/>
                    <a:pt x="852" y="378"/>
                  </a:cubicBezTo>
                  <a:cubicBezTo>
                    <a:pt x="877" y="434"/>
                    <a:pt x="892" y="499"/>
                    <a:pt x="912" y="558"/>
                  </a:cubicBezTo>
                  <a:cubicBezTo>
                    <a:pt x="914" y="563"/>
                    <a:pt x="904" y="566"/>
                    <a:pt x="900" y="570"/>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1509" name="Freeform 5"/>
            <p:cNvSpPr>
              <a:spLocks/>
            </p:cNvSpPr>
            <p:nvPr/>
          </p:nvSpPr>
          <p:spPr bwMode="white">
            <a:xfrm>
              <a:off x="4404" y="2989"/>
              <a:ext cx="148" cy="179"/>
            </a:xfrm>
            <a:custGeom>
              <a:avLst/>
              <a:gdLst>
                <a:gd name="T0" fmla="*/ 12 w 148"/>
                <a:gd name="T1" fmla="*/ 167 h 179"/>
                <a:gd name="T2" fmla="*/ 24 w 148"/>
                <a:gd name="T3" fmla="*/ 83 h 179"/>
                <a:gd name="T4" fmla="*/ 120 w 148"/>
                <a:gd name="T5" fmla="*/ 179 h 179"/>
                <a:gd name="T6" fmla="*/ 0 60000 65536"/>
                <a:gd name="T7" fmla="*/ 0 60000 65536"/>
                <a:gd name="T8" fmla="*/ 0 60000 65536"/>
                <a:gd name="T9" fmla="*/ 0 w 148"/>
                <a:gd name="T10" fmla="*/ 0 h 179"/>
                <a:gd name="T11" fmla="*/ 148 w 148"/>
                <a:gd name="T12" fmla="*/ 179 h 179"/>
              </a:gdLst>
              <a:ahLst/>
              <a:cxnLst>
                <a:cxn ang="T6">
                  <a:pos x="T0" y="T1"/>
                </a:cxn>
                <a:cxn ang="T7">
                  <a:pos x="T2" y="T3"/>
                </a:cxn>
                <a:cxn ang="T8">
                  <a:pos x="T4" y="T5"/>
                </a:cxn>
              </a:cxnLst>
              <a:rect l="T9" t="T10" r="T11" b="T12"/>
              <a:pathLst>
                <a:path w="148" h="179">
                  <a:moveTo>
                    <a:pt x="12" y="167"/>
                  </a:moveTo>
                  <a:cubicBezTo>
                    <a:pt x="16" y="139"/>
                    <a:pt x="0" y="99"/>
                    <a:pt x="24" y="83"/>
                  </a:cubicBezTo>
                  <a:cubicBezTo>
                    <a:pt x="148" y="0"/>
                    <a:pt x="120" y="148"/>
                    <a:pt x="120" y="179"/>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1510" name="Freeform 6"/>
            <p:cNvSpPr>
              <a:spLocks/>
            </p:cNvSpPr>
            <p:nvPr/>
          </p:nvSpPr>
          <p:spPr bwMode="white">
            <a:xfrm>
              <a:off x="4332" y="3492"/>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1511" name="Freeform 7"/>
            <p:cNvSpPr>
              <a:spLocks/>
            </p:cNvSpPr>
            <p:nvPr/>
          </p:nvSpPr>
          <p:spPr bwMode="white">
            <a:xfrm>
              <a:off x="4656" y="3468"/>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spTree>
    <p:extLst>
      <p:ext uri="{BB962C8B-B14F-4D97-AF65-F5344CB8AC3E}">
        <p14:creationId xmlns:p14="http://schemas.microsoft.com/office/powerpoint/2010/main" val="486564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2530"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2531" name="Group 3"/>
          <p:cNvGrpSpPr>
            <a:grpSpLocks/>
          </p:cNvGrpSpPr>
          <p:nvPr/>
        </p:nvGrpSpPr>
        <p:grpSpPr bwMode="auto">
          <a:xfrm>
            <a:off x="8115301" y="4745038"/>
            <a:ext cx="1450975" cy="1008062"/>
            <a:chOff x="4152" y="2989"/>
            <a:chExt cx="914" cy="635"/>
          </a:xfrm>
        </p:grpSpPr>
        <p:sp>
          <p:nvSpPr>
            <p:cNvPr id="22560" name="Freeform 4"/>
            <p:cNvSpPr>
              <a:spLocks/>
            </p:cNvSpPr>
            <p:nvPr/>
          </p:nvSpPr>
          <p:spPr bwMode="white">
            <a:xfrm>
              <a:off x="4152" y="3042"/>
              <a:ext cx="914" cy="570"/>
            </a:xfrm>
            <a:custGeom>
              <a:avLst/>
              <a:gdLst>
                <a:gd name="T0" fmla="*/ 36 w 914"/>
                <a:gd name="T1" fmla="*/ 570 h 570"/>
                <a:gd name="T2" fmla="*/ 24 w 914"/>
                <a:gd name="T3" fmla="*/ 426 h 570"/>
                <a:gd name="T4" fmla="*/ 0 w 914"/>
                <a:gd name="T5" fmla="*/ 258 h 570"/>
                <a:gd name="T6" fmla="*/ 612 w 914"/>
                <a:gd name="T7" fmla="*/ 174 h 570"/>
                <a:gd name="T8" fmla="*/ 648 w 914"/>
                <a:gd name="T9" fmla="*/ 294 h 570"/>
                <a:gd name="T10" fmla="*/ 660 w 914"/>
                <a:gd name="T11" fmla="*/ 330 h 570"/>
                <a:gd name="T12" fmla="*/ 672 w 914"/>
                <a:gd name="T13" fmla="*/ 366 h 570"/>
                <a:gd name="T14" fmla="*/ 756 w 914"/>
                <a:gd name="T15" fmla="*/ 354 h 570"/>
                <a:gd name="T16" fmla="*/ 828 w 914"/>
                <a:gd name="T17" fmla="*/ 342 h 570"/>
                <a:gd name="T18" fmla="*/ 852 w 914"/>
                <a:gd name="T19" fmla="*/ 378 h 570"/>
                <a:gd name="T20" fmla="*/ 912 w 914"/>
                <a:gd name="T21" fmla="*/ 558 h 570"/>
                <a:gd name="T22" fmla="*/ 900 w 914"/>
                <a:gd name="T23" fmla="*/ 570 h 5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14"/>
                <a:gd name="T37" fmla="*/ 0 h 570"/>
                <a:gd name="T38" fmla="*/ 914 w 914"/>
                <a:gd name="T39" fmla="*/ 570 h 5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14" h="570">
                  <a:moveTo>
                    <a:pt x="36" y="570"/>
                  </a:moveTo>
                  <a:cubicBezTo>
                    <a:pt x="32" y="522"/>
                    <a:pt x="30" y="474"/>
                    <a:pt x="24" y="426"/>
                  </a:cubicBezTo>
                  <a:cubicBezTo>
                    <a:pt x="18" y="370"/>
                    <a:pt x="0" y="258"/>
                    <a:pt x="0" y="258"/>
                  </a:cubicBezTo>
                  <a:cubicBezTo>
                    <a:pt x="43" y="0"/>
                    <a:pt x="349" y="168"/>
                    <a:pt x="612" y="174"/>
                  </a:cubicBezTo>
                  <a:cubicBezTo>
                    <a:pt x="630" y="247"/>
                    <a:pt x="619" y="206"/>
                    <a:pt x="648" y="294"/>
                  </a:cubicBezTo>
                  <a:cubicBezTo>
                    <a:pt x="652" y="306"/>
                    <a:pt x="656" y="318"/>
                    <a:pt x="660" y="330"/>
                  </a:cubicBezTo>
                  <a:cubicBezTo>
                    <a:pt x="664" y="342"/>
                    <a:pt x="672" y="366"/>
                    <a:pt x="672" y="366"/>
                  </a:cubicBezTo>
                  <a:cubicBezTo>
                    <a:pt x="700" y="362"/>
                    <a:pt x="728" y="358"/>
                    <a:pt x="756" y="354"/>
                  </a:cubicBezTo>
                  <a:cubicBezTo>
                    <a:pt x="780" y="350"/>
                    <a:pt x="804" y="336"/>
                    <a:pt x="828" y="342"/>
                  </a:cubicBezTo>
                  <a:cubicBezTo>
                    <a:pt x="842" y="345"/>
                    <a:pt x="846" y="365"/>
                    <a:pt x="852" y="378"/>
                  </a:cubicBezTo>
                  <a:cubicBezTo>
                    <a:pt x="877" y="434"/>
                    <a:pt x="892" y="499"/>
                    <a:pt x="912" y="558"/>
                  </a:cubicBezTo>
                  <a:cubicBezTo>
                    <a:pt x="914" y="563"/>
                    <a:pt x="904" y="566"/>
                    <a:pt x="900" y="570"/>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1" name="Freeform 5"/>
            <p:cNvSpPr>
              <a:spLocks/>
            </p:cNvSpPr>
            <p:nvPr/>
          </p:nvSpPr>
          <p:spPr bwMode="white">
            <a:xfrm>
              <a:off x="4404" y="2989"/>
              <a:ext cx="148" cy="179"/>
            </a:xfrm>
            <a:custGeom>
              <a:avLst/>
              <a:gdLst>
                <a:gd name="T0" fmla="*/ 12 w 148"/>
                <a:gd name="T1" fmla="*/ 167 h 179"/>
                <a:gd name="T2" fmla="*/ 24 w 148"/>
                <a:gd name="T3" fmla="*/ 83 h 179"/>
                <a:gd name="T4" fmla="*/ 120 w 148"/>
                <a:gd name="T5" fmla="*/ 179 h 179"/>
                <a:gd name="T6" fmla="*/ 0 60000 65536"/>
                <a:gd name="T7" fmla="*/ 0 60000 65536"/>
                <a:gd name="T8" fmla="*/ 0 60000 65536"/>
                <a:gd name="T9" fmla="*/ 0 w 148"/>
                <a:gd name="T10" fmla="*/ 0 h 179"/>
                <a:gd name="T11" fmla="*/ 148 w 148"/>
                <a:gd name="T12" fmla="*/ 179 h 179"/>
              </a:gdLst>
              <a:ahLst/>
              <a:cxnLst>
                <a:cxn ang="T6">
                  <a:pos x="T0" y="T1"/>
                </a:cxn>
                <a:cxn ang="T7">
                  <a:pos x="T2" y="T3"/>
                </a:cxn>
                <a:cxn ang="T8">
                  <a:pos x="T4" y="T5"/>
                </a:cxn>
              </a:cxnLst>
              <a:rect l="T9" t="T10" r="T11" b="T12"/>
              <a:pathLst>
                <a:path w="148" h="179">
                  <a:moveTo>
                    <a:pt x="12" y="167"/>
                  </a:moveTo>
                  <a:cubicBezTo>
                    <a:pt x="16" y="139"/>
                    <a:pt x="0" y="99"/>
                    <a:pt x="24" y="83"/>
                  </a:cubicBezTo>
                  <a:cubicBezTo>
                    <a:pt x="148" y="0"/>
                    <a:pt x="120" y="148"/>
                    <a:pt x="120" y="179"/>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2" name="Freeform 6"/>
            <p:cNvSpPr>
              <a:spLocks/>
            </p:cNvSpPr>
            <p:nvPr/>
          </p:nvSpPr>
          <p:spPr bwMode="white">
            <a:xfrm>
              <a:off x="4332" y="3492"/>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3" name="Freeform 7"/>
            <p:cNvSpPr>
              <a:spLocks/>
            </p:cNvSpPr>
            <p:nvPr/>
          </p:nvSpPr>
          <p:spPr bwMode="white">
            <a:xfrm>
              <a:off x="4656" y="3468"/>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2" name="Group 8"/>
          <p:cNvGrpSpPr>
            <a:grpSpLocks/>
          </p:cNvGrpSpPr>
          <p:nvPr/>
        </p:nvGrpSpPr>
        <p:grpSpPr bwMode="auto">
          <a:xfrm>
            <a:off x="7639050" y="3829050"/>
            <a:ext cx="1676400" cy="39688"/>
            <a:chOff x="3852" y="2412"/>
            <a:chExt cx="1056" cy="25"/>
          </a:xfrm>
        </p:grpSpPr>
        <p:sp>
          <p:nvSpPr>
            <p:cNvPr id="22557" name="Freeform 9"/>
            <p:cNvSpPr>
              <a:spLocks/>
            </p:cNvSpPr>
            <p:nvPr/>
          </p:nvSpPr>
          <p:spPr bwMode="white">
            <a:xfrm>
              <a:off x="3852" y="2412"/>
              <a:ext cx="276" cy="12"/>
            </a:xfrm>
            <a:custGeom>
              <a:avLst/>
              <a:gdLst>
                <a:gd name="T0" fmla="*/ 0 w 276"/>
                <a:gd name="T1" fmla="*/ 0 h 12"/>
                <a:gd name="T2" fmla="*/ 276 w 276"/>
                <a:gd name="T3" fmla="*/ 12 h 12"/>
                <a:gd name="T4" fmla="*/ 0 60000 65536"/>
                <a:gd name="T5" fmla="*/ 0 60000 65536"/>
                <a:gd name="T6" fmla="*/ 0 w 276"/>
                <a:gd name="T7" fmla="*/ 0 h 12"/>
                <a:gd name="T8" fmla="*/ 276 w 276"/>
                <a:gd name="T9" fmla="*/ 12 h 12"/>
              </a:gdLst>
              <a:ahLst/>
              <a:cxnLst>
                <a:cxn ang="T4">
                  <a:pos x="T0" y="T1"/>
                </a:cxn>
                <a:cxn ang="T5">
                  <a:pos x="T2" y="T3"/>
                </a:cxn>
              </a:cxnLst>
              <a:rect l="T6" t="T7" r="T8" b="T9"/>
              <a:pathLst>
                <a:path w="276" h="12">
                  <a:moveTo>
                    <a:pt x="0" y="0"/>
                  </a:moveTo>
                  <a:cubicBezTo>
                    <a:pt x="92" y="4"/>
                    <a:pt x="276" y="12"/>
                    <a:pt x="276" y="12"/>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8" name="Freeform 10"/>
            <p:cNvSpPr>
              <a:spLocks/>
            </p:cNvSpPr>
            <p:nvPr/>
          </p:nvSpPr>
          <p:spPr bwMode="white">
            <a:xfrm>
              <a:off x="4260" y="2424"/>
              <a:ext cx="264" cy="1"/>
            </a:xfrm>
            <a:custGeom>
              <a:avLst/>
              <a:gdLst>
                <a:gd name="T0" fmla="*/ 0 w 264"/>
                <a:gd name="T1" fmla="*/ 0 h 1"/>
                <a:gd name="T2" fmla="*/ 264 w 264"/>
                <a:gd name="T3" fmla="*/ 0 h 1"/>
                <a:gd name="T4" fmla="*/ 0 60000 65536"/>
                <a:gd name="T5" fmla="*/ 0 60000 65536"/>
                <a:gd name="T6" fmla="*/ 0 w 264"/>
                <a:gd name="T7" fmla="*/ 0 h 1"/>
                <a:gd name="T8" fmla="*/ 264 w 264"/>
                <a:gd name="T9" fmla="*/ 1 h 1"/>
              </a:gdLst>
              <a:ahLst/>
              <a:cxnLst>
                <a:cxn ang="T4">
                  <a:pos x="T0" y="T1"/>
                </a:cxn>
                <a:cxn ang="T5">
                  <a:pos x="T2" y="T3"/>
                </a:cxn>
              </a:cxnLst>
              <a:rect l="T6" t="T7" r="T8" b="T9"/>
              <a:pathLst>
                <a:path w="264" h="1">
                  <a:moveTo>
                    <a:pt x="0" y="0"/>
                  </a:moveTo>
                  <a:cubicBezTo>
                    <a:pt x="88" y="0"/>
                    <a:pt x="176" y="0"/>
                    <a:pt x="264"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9" name="Freeform 11"/>
            <p:cNvSpPr>
              <a:spLocks/>
            </p:cNvSpPr>
            <p:nvPr/>
          </p:nvSpPr>
          <p:spPr bwMode="white">
            <a:xfrm>
              <a:off x="4656" y="2436"/>
              <a:ext cx="252" cy="1"/>
            </a:xfrm>
            <a:custGeom>
              <a:avLst/>
              <a:gdLst>
                <a:gd name="T0" fmla="*/ 0 w 252"/>
                <a:gd name="T1" fmla="*/ 0 h 1"/>
                <a:gd name="T2" fmla="*/ 252 w 252"/>
                <a:gd name="T3" fmla="*/ 0 h 1"/>
                <a:gd name="T4" fmla="*/ 0 60000 65536"/>
                <a:gd name="T5" fmla="*/ 0 60000 65536"/>
                <a:gd name="T6" fmla="*/ 0 w 252"/>
                <a:gd name="T7" fmla="*/ 0 h 1"/>
                <a:gd name="T8" fmla="*/ 252 w 252"/>
                <a:gd name="T9" fmla="*/ 1 h 1"/>
              </a:gdLst>
              <a:ahLst/>
              <a:cxnLst>
                <a:cxn ang="T4">
                  <a:pos x="T0" y="T1"/>
                </a:cxn>
                <a:cxn ang="T5">
                  <a:pos x="T2" y="T3"/>
                </a:cxn>
              </a:cxnLst>
              <a:rect l="T6" t="T7" r="T8" b="T9"/>
              <a:pathLst>
                <a:path w="252" h="1">
                  <a:moveTo>
                    <a:pt x="0" y="0"/>
                  </a:moveTo>
                  <a:cubicBezTo>
                    <a:pt x="84" y="0"/>
                    <a:pt x="168" y="0"/>
                    <a:pt x="252"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3" name="Group 12"/>
          <p:cNvGrpSpPr>
            <a:grpSpLocks/>
          </p:cNvGrpSpPr>
          <p:nvPr/>
        </p:nvGrpSpPr>
        <p:grpSpPr bwMode="auto">
          <a:xfrm>
            <a:off x="7391400" y="609600"/>
            <a:ext cx="457200" cy="1143000"/>
            <a:chOff x="3696" y="384"/>
            <a:chExt cx="288" cy="720"/>
          </a:xfrm>
        </p:grpSpPr>
        <p:sp>
          <p:nvSpPr>
            <p:cNvPr id="22554" name="Line 13"/>
            <p:cNvSpPr>
              <a:spLocks noChangeShapeType="1"/>
            </p:cNvSpPr>
            <p:nvPr/>
          </p:nvSpPr>
          <p:spPr bwMode="white">
            <a:xfrm flipH="1" flipV="1">
              <a:off x="3840" y="480"/>
              <a:ext cx="48"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5" name="Line 14"/>
            <p:cNvSpPr>
              <a:spLocks noChangeShapeType="1"/>
            </p:cNvSpPr>
            <p:nvPr/>
          </p:nvSpPr>
          <p:spPr bwMode="white">
            <a:xfrm flipV="1">
              <a:off x="3888" y="384"/>
              <a:ext cx="96" cy="720"/>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6" name="Line 15"/>
            <p:cNvSpPr>
              <a:spLocks noChangeShapeType="1"/>
            </p:cNvSpPr>
            <p:nvPr/>
          </p:nvSpPr>
          <p:spPr bwMode="white">
            <a:xfrm flipH="1" flipV="1">
              <a:off x="3696" y="480"/>
              <a:ext cx="96"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4" name="Group 16"/>
          <p:cNvGrpSpPr>
            <a:grpSpLocks/>
          </p:cNvGrpSpPr>
          <p:nvPr/>
        </p:nvGrpSpPr>
        <p:grpSpPr bwMode="auto">
          <a:xfrm>
            <a:off x="2743200" y="685800"/>
            <a:ext cx="1524000" cy="1074738"/>
            <a:chOff x="2400" y="432"/>
            <a:chExt cx="960" cy="677"/>
          </a:xfrm>
        </p:grpSpPr>
        <p:grpSp>
          <p:nvGrpSpPr>
            <p:cNvPr id="22539" name="Group 17"/>
            <p:cNvGrpSpPr>
              <a:grpSpLocks/>
            </p:cNvGrpSpPr>
            <p:nvPr/>
          </p:nvGrpSpPr>
          <p:grpSpPr bwMode="auto">
            <a:xfrm>
              <a:off x="2976" y="432"/>
              <a:ext cx="384" cy="677"/>
              <a:chOff x="2112" y="223"/>
              <a:chExt cx="593" cy="917"/>
            </a:xfrm>
          </p:grpSpPr>
          <p:sp>
            <p:nvSpPr>
              <p:cNvPr id="22550" name="Freeform 1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1" name="Freeform 1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2" name="Freeform 2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3" name="Freeform 2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40" name="Group 22"/>
            <p:cNvGrpSpPr>
              <a:grpSpLocks/>
            </p:cNvGrpSpPr>
            <p:nvPr/>
          </p:nvGrpSpPr>
          <p:grpSpPr bwMode="auto">
            <a:xfrm>
              <a:off x="2688" y="432"/>
              <a:ext cx="384" cy="677"/>
              <a:chOff x="2112" y="223"/>
              <a:chExt cx="593" cy="917"/>
            </a:xfrm>
          </p:grpSpPr>
          <p:sp>
            <p:nvSpPr>
              <p:cNvPr id="22546" name="Freeform 23"/>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7" name="Freeform 24"/>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8" name="Freeform 25"/>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9" name="Freeform 26"/>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41" name="Group 27"/>
            <p:cNvGrpSpPr>
              <a:grpSpLocks/>
            </p:cNvGrpSpPr>
            <p:nvPr/>
          </p:nvGrpSpPr>
          <p:grpSpPr bwMode="auto">
            <a:xfrm>
              <a:off x="2400" y="432"/>
              <a:ext cx="384" cy="677"/>
              <a:chOff x="2112" y="223"/>
              <a:chExt cx="593" cy="917"/>
            </a:xfrm>
          </p:grpSpPr>
          <p:sp>
            <p:nvSpPr>
              <p:cNvPr id="22542" name="Freeform 2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3" name="Freeform 2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4" name="Freeform 3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5" name="Freeform 3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spTree>
    <p:extLst>
      <p:ext uri="{BB962C8B-B14F-4D97-AF65-F5344CB8AC3E}">
        <p14:creationId xmlns:p14="http://schemas.microsoft.com/office/powerpoint/2010/main" val="3665246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2530" name="Freeform 2"/>
          <p:cNvSpPr>
            <a:spLocks/>
          </p:cNvSpPr>
          <p:nvPr/>
        </p:nvSpPr>
        <p:spPr bwMode="white">
          <a:xfrm>
            <a:off x="2514600" y="16954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2531" name="Group 3"/>
          <p:cNvGrpSpPr>
            <a:grpSpLocks/>
          </p:cNvGrpSpPr>
          <p:nvPr/>
        </p:nvGrpSpPr>
        <p:grpSpPr bwMode="auto">
          <a:xfrm>
            <a:off x="8115301" y="4745038"/>
            <a:ext cx="1450975" cy="1008062"/>
            <a:chOff x="4152" y="2989"/>
            <a:chExt cx="914" cy="635"/>
          </a:xfrm>
        </p:grpSpPr>
        <p:sp>
          <p:nvSpPr>
            <p:cNvPr id="22560" name="Freeform 4"/>
            <p:cNvSpPr>
              <a:spLocks/>
            </p:cNvSpPr>
            <p:nvPr/>
          </p:nvSpPr>
          <p:spPr bwMode="white">
            <a:xfrm>
              <a:off x="4152" y="3042"/>
              <a:ext cx="914" cy="570"/>
            </a:xfrm>
            <a:custGeom>
              <a:avLst/>
              <a:gdLst>
                <a:gd name="T0" fmla="*/ 36 w 914"/>
                <a:gd name="T1" fmla="*/ 570 h 570"/>
                <a:gd name="T2" fmla="*/ 24 w 914"/>
                <a:gd name="T3" fmla="*/ 426 h 570"/>
                <a:gd name="T4" fmla="*/ 0 w 914"/>
                <a:gd name="T5" fmla="*/ 258 h 570"/>
                <a:gd name="T6" fmla="*/ 612 w 914"/>
                <a:gd name="T7" fmla="*/ 174 h 570"/>
                <a:gd name="T8" fmla="*/ 648 w 914"/>
                <a:gd name="T9" fmla="*/ 294 h 570"/>
                <a:gd name="T10" fmla="*/ 660 w 914"/>
                <a:gd name="T11" fmla="*/ 330 h 570"/>
                <a:gd name="T12" fmla="*/ 672 w 914"/>
                <a:gd name="T13" fmla="*/ 366 h 570"/>
                <a:gd name="T14" fmla="*/ 756 w 914"/>
                <a:gd name="T15" fmla="*/ 354 h 570"/>
                <a:gd name="T16" fmla="*/ 828 w 914"/>
                <a:gd name="T17" fmla="*/ 342 h 570"/>
                <a:gd name="T18" fmla="*/ 852 w 914"/>
                <a:gd name="T19" fmla="*/ 378 h 570"/>
                <a:gd name="T20" fmla="*/ 912 w 914"/>
                <a:gd name="T21" fmla="*/ 558 h 570"/>
                <a:gd name="T22" fmla="*/ 900 w 914"/>
                <a:gd name="T23" fmla="*/ 570 h 5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14"/>
                <a:gd name="T37" fmla="*/ 0 h 570"/>
                <a:gd name="T38" fmla="*/ 914 w 914"/>
                <a:gd name="T39" fmla="*/ 570 h 5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14" h="570">
                  <a:moveTo>
                    <a:pt x="36" y="570"/>
                  </a:moveTo>
                  <a:cubicBezTo>
                    <a:pt x="32" y="522"/>
                    <a:pt x="30" y="474"/>
                    <a:pt x="24" y="426"/>
                  </a:cubicBezTo>
                  <a:cubicBezTo>
                    <a:pt x="18" y="370"/>
                    <a:pt x="0" y="258"/>
                    <a:pt x="0" y="258"/>
                  </a:cubicBezTo>
                  <a:cubicBezTo>
                    <a:pt x="43" y="0"/>
                    <a:pt x="349" y="168"/>
                    <a:pt x="612" y="174"/>
                  </a:cubicBezTo>
                  <a:cubicBezTo>
                    <a:pt x="630" y="247"/>
                    <a:pt x="619" y="206"/>
                    <a:pt x="648" y="294"/>
                  </a:cubicBezTo>
                  <a:cubicBezTo>
                    <a:pt x="652" y="306"/>
                    <a:pt x="656" y="318"/>
                    <a:pt x="660" y="330"/>
                  </a:cubicBezTo>
                  <a:cubicBezTo>
                    <a:pt x="664" y="342"/>
                    <a:pt x="672" y="366"/>
                    <a:pt x="672" y="366"/>
                  </a:cubicBezTo>
                  <a:cubicBezTo>
                    <a:pt x="700" y="362"/>
                    <a:pt x="728" y="358"/>
                    <a:pt x="756" y="354"/>
                  </a:cubicBezTo>
                  <a:cubicBezTo>
                    <a:pt x="780" y="350"/>
                    <a:pt x="804" y="336"/>
                    <a:pt x="828" y="342"/>
                  </a:cubicBezTo>
                  <a:cubicBezTo>
                    <a:pt x="842" y="345"/>
                    <a:pt x="846" y="365"/>
                    <a:pt x="852" y="378"/>
                  </a:cubicBezTo>
                  <a:cubicBezTo>
                    <a:pt x="877" y="434"/>
                    <a:pt x="892" y="499"/>
                    <a:pt x="912" y="558"/>
                  </a:cubicBezTo>
                  <a:cubicBezTo>
                    <a:pt x="914" y="563"/>
                    <a:pt x="904" y="566"/>
                    <a:pt x="900" y="570"/>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1" name="Freeform 5"/>
            <p:cNvSpPr>
              <a:spLocks/>
            </p:cNvSpPr>
            <p:nvPr/>
          </p:nvSpPr>
          <p:spPr bwMode="white">
            <a:xfrm>
              <a:off x="4404" y="2989"/>
              <a:ext cx="148" cy="179"/>
            </a:xfrm>
            <a:custGeom>
              <a:avLst/>
              <a:gdLst>
                <a:gd name="T0" fmla="*/ 12 w 148"/>
                <a:gd name="T1" fmla="*/ 167 h 179"/>
                <a:gd name="T2" fmla="*/ 24 w 148"/>
                <a:gd name="T3" fmla="*/ 83 h 179"/>
                <a:gd name="T4" fmla="*/ 120 w 148"/>
                <a:gd name="T5" fmla="*/ 179 h 179"/>
                <a:gd name="T6" fmla="*/ 0 60000 65536"/>
                <a:gd name="T7" fmla="*/ 0 60000 65536"/>
                <a:gd name="T8" fmla="*/ 0 60000 65536"/>
                <a:gd name="T9" fmla="*/ 0 w 148"/>
                <a:gd name="T10" fmla="*/ 0 h 179"/>
                <a:gd name="T11" fmla="*/ 148 w 148"/>
                <a:gd name="T12" fmla="*/ 179 h 179"/>
              </a:gdLst>
              <a:ahLst/>
              <a:cxnLst>
                <a:cxn ang="T6">
                  <a:pos x="T0" y="T1"/>
                </a:cxn>
                <a:cxn ang="T7">
                  <a:pos x="T2" y="T3"/>
                </a:cxn>
                <a:cxn ang="T8">
                  <a:pos x="T4" y="T5"/>
                </a:cxn>
              </a:cxnLst>
              <a:rect l="T9" t="T10" r="T11" b="T12"/>
              <a:pathLst>
                <a:path w="148" h="179">
                  <a:moveTo>
                    <a:pt x="12" y="167"/>
                  </a:moveTo>
                  <a:cubicBezTo>
                    <a:pt x="16" y="139"/>
                    <a:pt x="0" y="99"/>
                    <a:pt x="24" y="83"/>
                  </a:cubicBezTo>
                  <a:cubicBezTo>
                    <a:pt x="148" y="0"/>
                    <a:pt x="120" y="148"/>
                    <a:pt x="120" y="179"/>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2" name="Freeform 6"/>
            <p:cNvSpPr>
              <a:spLocks/>
            </p:cNvSpPr>
            <p:nvPr/>
          </p:nvSpPr>
          <p:spPr bwMode="white">
            <a:xfrm>
              <a:off x="4332" y="3492"/>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63" name="Freeform 7"/>
            <p:cNvSpPr>
              <a:spLocks/>
            </p:cNvSpPr>
            <p:nvPr/>
          </p:nvSpPr>
          <p:spPr bwMode="white">
            <a:xfrm>
              <a:off x="4656" y="3468"/>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2" name="Group 8"/>
          <p:cNvGrpSpPr>
            <a:grpSpLocks/>
          </p:cNvGrpSpPr>
          <p:nvPr/>
        </p:nvGrpSpPr>
        <p:grpSpPr bwMode="auto">
          <a:xfrm>
            <a:off x="7639050" y="3829050"/>
            <a:ext cx="1676400" cy="39688"/>
            <a:chOff x="3852" y="2412"/>
            <a:chExt cx="1056" cy="25"/>
          </a:xfrm>
        </p:grpSpPr>
        <p:sp>
          <p:nvSpPr>
            <p:cNvPr id="22557" name="Freeform 9"/>
            <p:cNvSpPr>
              <a:spLocks/>
            </p:cNvSpPr>
            <p:nvPr/>
          </p:nvSpPr>
          <p:spPr bwMode="white">
            <a:xfrm>
              <a:off x="3852" y="2412"/>
              <a:ext cx="276" cy="12"/>
            </a:xfrm>
            <a:custGeom>
              <a:avLst/>
              <a:gdLst>
                <a:gd name="T0" fmla="*/ 0 w 276"/>
                <a:gd name="T1" fmla="*/ 0 h 12"/>
                <a:gd name="T2" fmla="*/ 276 w 276"/>
                <a:gd name="T3" fmla="*/ 12 h 12"/>
                <a:gd name="T4" fmla="*/ 0 60000 65536"/>
                <a:gd name="T5" fmla="*/ 0 60000 65536"/>
                <a:gd name="T6" fmla="*/ 0 w 276"/>
                <a:gd name="T7" fmla="*/ 0 h 12"/>
                <a:gd name="T8" fmla="*/ 276 w 276"/>
                <a:gd name="T9" fmla="*/ 12 h 12"/>
              </a:gdLst>
              <a:ahLst/>
              <a:cxnLst>
                <a:cxn ang="T4">
                  <a:pos x="T0" y="T1"/>
                </a:cxn>
                <a:cxn ang="T5">
                  <a:pos x="T2" y="T3"/>
                </a:cxn>
              </a:cxnLst>
              <a:rect l="T6" t="T7" r="T8" b="T9"/>
              <a:pathLst>
                <a:path w="276" h="12">
                  <a:moveTo>
                    <a:pt x="0" y="0"/>
                  </a:moveTo>
                  <a:cubicBezTo>
                    <a:pt x="92" y="4"/>
                    <a:pt x="276" y="12"/>
                    <a:pt x="276" y="12"/>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8" name="Freeform 10"/>
            <p:cNvSpPr>
              <a:spLocks/>
            </p:cNvSpPr>
            <p:nvPr/>
          </p:nvSpPr>
          <p:spPr bwMode="white">
            <a:xfrm>
              <a:off x="4260" y="2424"/>
              <a:ext cx="264" cy="1"/>
            </a:xfrm>
            <a:custGeom>
              <a:avLst/>
              <a:gdLst>
                <a:gd name="T0" fmla="*/ 0 w 264"/>
                <a:gd name="T1" fmla="*/ 0 h 1"/>
                <a:gd name="T2" fmla="*/ 264 w 264"/>
                <a:gd name="T3" fmla="*/ 0 h 1"/>
                <a:gd name="T4" fmla="*/ 0 60000 65536"/>
                <a:gd name="T5" fmla="*/ 0 60000 65536"/>
                <a:gd name="T6" fmla="*/ 0 w 264"/>
                <a:gd name="T7" fmla="*/ 0 h 1"/>
                <a:gd name="T8" fmla="*/ 264 w 264"/>
                <a:gd name="T9" fmla="*/ 1 h 1"/>
              </a:gdLst>
              <a:ahLst/>
              <a:cxnLst>
                <a:cxn ang="T4">
                  <a:pos x="T0" y="T1"/>
                </a:cxn>
                <a:cxn ang="T5">
                  <a:pos x="T2" y="T3"/>
                </a:cxn>
              </a:cxnLst>
              <a:rect l="T6" t="T7" r="T8" b="T9"/>
              <a:pathLst>
                <a:path w="264" h="1">
                  <a:moveTo>
                    <a:pt x="0" y="0"/>
                  </a:moveTo>
                  <a:cubicBezTo>
                    <a:pt x="88" y="0"/>
                    <a:pt x="176" y="0"/>
                    <a:pt x="264"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9" name="Freeform 11"/>
            <p:cNvSpPr>
              <a:spLocks/>
            </p:cNvSpPr>
            <p:nvPr/>
          </p:nvSpPr>
          <p:spPr bwMode="white">
            <a:xfrm>
              <a:off x="4656" y="2436"/>
              <a:ext cx="252" cy="1"/>
            </a:xfrm>
            <a:custGeom>
              <a:avLst/>
              <a:gdLst>
                <a:gd name="T0" fmla="*/ 0 w 252"/>
                <a:gd name="T1" fmla="*/ 0 h 1"/>
                <a:gd name="T2" fmla="*/ 252 w 252"/>
                <a:gd name="T3" fmla="*/ 0 h 1"/>
                <a:gd name="T4" fmla="*/ 0 60000 65536"/>
                <a:gd name="T5" fmla="*/ 0 60000 65536"/>
                <a:gd name="T6" fmla="*/ 0 w 252"/>
                <a:gd name="T7" fmla="*/ 0 h 1"/>
                <a:gd name="T8" fmla="*/ 252 w 252"/>
                <a:gd name="T9" fmla="*/ 1 h 1"/>
              </a:gdLst>
              <a:ahLst/>
              <a:cxnLst>
                <a:cxn ang="T4">
                  <a:pos x="T0" y="T1"/>
                </a:cxn>
                <a:cxn ang="T5">
                  <a:pos x="T2" y="T3"/>
                </a:cxn>
              </a:cxnLst>
              <a:rect l="T6" t="T7" r="T8" b="T9"/>
              <a:pathLst>
                <a:path w="252" h="1">
                  <a:moveTo>
                    <a:pt x="0" y="0"/>
                  </a:moveTo>
                  <a:cubicBezTo>
                    <a:pt x="84" y="0"/>
                    <a:pt x="168" y="0"/>
                    <a:pt x="252"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3" name="Group 12"/>
          <p:cNvGrpSpPr>
            <a:grpSpLocks/>
          </p:cNvGrpSpPr>
          <p:nvPr/>
        </p:nvGrpSpPr>
        <p:grpSpPr bwMode="auto">
          <a:xfrm>
            <a:off x="7391400" y="609600"/>
            <a:ext cx="457200" cy="1143000"/>
            <a:chOff x="3696" y="384"/>
            <a:chExt cx="288" cy="720"/>
          </a:xfrm>
        </p:grpSpPr>
        <p:sp>
          <p:nvSpPr>
            <p:cNvPr id="22554" name="Line 13"/>
            <p:cNvSpPr>
              <a:spLocks noChangeShapeType="1"/>
            </p:cNvSpPr>
            <p:nvPr/>
          </p:nvSpPr>
          <p:spPr bwMode="white">
            <a:xfrm flipH="1" flipV="1">
              <a:off x="3840" y="480"/>
              <a:ext cx="48"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5" name="Line 14"/>
            <p:cNvSpPr>
              <a:spLocks noChangeShapeType="1"/>
            </p:cNvSpPr>
            <p:nvPr/>
          </p:nvSpPr>
          <p:spPr bwMode="white">
            <a:xfrm flipV="1">
              <a:off x="3888" y="384"/>
              <a:ext cx="96" cy="720"/>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6" name="Line 15"/>
            <p:cNvSpPr>
              <a:spLocks noChangeShapeType="1"/>
            </p:cNvSpPr>
            <p:nvPr/>
          </p:nvSpPr>
          <p:spPr bwMode="white">
            <a:xfrm flipH="1" flipV="1">
              <a:off x="3696" y="480"/>
              <a:ext cx="96"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34" name="Group 16"/>
          <p:cNvGrpSpPr>
            <a:grpSpLocks/>
          </p:cNvGrpSpPr>
          <p:nvPr/>
        </p:nvGrpSpPr>
        <p:grpSpPr bwMode="auto">
          <a:xfrm>
            <a:off x="2743200" y="685800"/>
            <a:ext cx="1524000" cy="1074738"/>
            <a:chOff x="2400" y="432"/>
            <a:chExt cx="960" cy="677"/>
          </a:xfrm>
        </p:grpSpPr>
        <p:grpSp>
          <p:nvGrpSpPr>
            <p:cNvPr id="22539" name="Group 17"/>
            <p:cNvGrpSpPr>
              <a:grpSpLocks/>
            </p:cNvGrpSpPr>
            <p:nvPr/>
          </p:nvGrpSpPr>
          <p:grpSpPr bwMode="auto">
            <a:xfrm>
              <a:off x="2976" y="432"/>
              <a:ext cx="384" cy="677"/>
              <a:chOff x="2112" y="223"/>
              <a:chExt cx="593" cy="917"/>
            </a:xfrm>
          </p:grpSpPr>
          <p:sp>
            <p:nvSpPr>
              <p:cNvPr id="22550" name="Freeform 1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1" name="Freeform 1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2" name="Freeform 2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53" name="Freeform 2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40" name="Group 22"/>
            <p:cNvGrpSpPr>
              <a:grpSpLocks/>
            </p:cNvGrpSpPr>
            <p:nvPr/>
          </p:nvGrpSpPr>
          <p:grpSpPr bwMode="auto">
            <a:xfrm>
              <a:off x="2688" y="432"/>
              <a:ext cx="384" cy="677"/>
              <a:chOff x="2112" y="223"/>
              <a:chExt cx="593" cy="917"/>
            </a:xfrm>
          </p:grpSpPr>
          <p:sp>
            <p:nvSpPr>
              <p:cNvPr id="22546" name="Freeform 23"/>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7" name="Freeform 24"/>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8" name="Freeform 25"/>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9" name="Freeform 26"/>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2541" name="Group 27"/>
            <p:cNvGrpSpPr>
              <a:grpSpLocks/>
            </p:cNvGrpSpPr>
            <p:nvPr/>
          </p:nvGrpSpPr>
          <p:grpSpPr bwMode="auto">
            <a:xfrm>
              <a:off x="2400" y="432"/>
              <a:ext cx="384" cy="677"/>
              <a:chOff x="2112" y="223"/>
              <a:chExt cx="593" cy="917"/>
            </a:xfrm>
          </p:grpSpPr>
          <p:sp>
            <p:nvSpPr>
              <p:cNvPr id="22542" name="Freeform 2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3" name="Freeform 2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4" name="Freeform 3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2545" name="Freeform 3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sp>
        <p:nvSpPr>
          <p:cNvPr id="22535" name="Text Box 32"/>
          <p:cNvSpPr txBox="1">
            <a:spLocks noChangeArrowheads="1"/>
          </p:cNvSpPr>
          <p:nvPr/>
        </p:nvSpPr>
        <p:spPr bwMode="white">
          <a:xfrm>
            <a:off x="7543800" y="5867401"/>
            <a:ext cx="2590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ahoma" panose="020B0604030504040204" pitchFamily="34" charset="0"/>
              </a:defRPr>
            </a:lvl1pPr>
            <a:lvl2pPr marL="742950" indent="-285750" eaLnBrk="0" hangingPunct="0">
              <a:spcBef>
                <a:spcPct val="20000"/>
              </a:spcBef>
              <a:buChar char="–"/>
              <a:defRPr kumimoji="1" sz="2800">
                <a:solidFill>
                  <a:schemeClr val="tx1"/>
                </a:solidFill>
                <a:latin typeface="Tahoma" panose="020B0604030504040204" pitchFamily="34" charset="0"/>
              </a:defRPr>
            </a:lvl2pPr>
            <a:lvl3pPr marL="1143000" indent="-228600" eaLnBrk="0" hangingPunct="0">
              <a:spcBef>
                <a:spcPct val="20000"/>
              </a:spcBef>
              <a:buChar char="•"/>
              <a:defRPr kumimoji="1" sz="2400">
                <a:solidFill>
                  <a:schemeClr val="tx1"/>
                </a:solidFill>
                <a:latin typeface="Tahoma" panose="020B0604030504040204" pitchFamily="34" charset="0"/>
              </a:defRPr>
            </a:lvl3pPr>
            <a:lvl4pPr marL="1600200" indent="-228600" eaLnBrk="0" hangingPunct="0">
              <a:spcBef>
                <a:spcPct val="20000"/>
              </a:spcBef>
              <a:buChar char="–"/>
              <a:defRPr kumimoji="1" sz="2000">
                <a:solidFill>
                  <a:schemeClr val="tx1"/>
                </a:solidFill>
                <a:latin typeface="Tahoma" panose="020B0604030504040204" pitchFamily="34" charset="0"/>
              </a:defRPr>
            </a:lvl4pPr>
            <a:lvl5pPr marL="2057400" indent="-228600" eaLnBrk="0" hangingPunct="0">
              <a:spcBef>
                <a:spcPct val="20000"/>
              </a:spcBef>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kumimoji="1" sz="2000">
                <a:solidFill>
                  <a:schemeClr val="tx1"/>
                </a:solidFill>
                <a:latin typeface="Tahoma" panose="020B0604030504040204" pitchFamily="34" charset="0"/>
              </a:defRPr>
            </a:lvl9pPr>
          </a:lstStyle>
          <a:p>
            <a:pPr defTabSz="914400" fontAlgn="base">
              <a:spcBef>
                <a:spcPct val="50000"/>
              </a:spcBef>
              <a:spcAft>
                <a:spcPct val="0"/>
              </a:spcAft>
              <a:buNone/>
            </a:pPr>
            <a:r>
              <a:rPr kumimoji="0" lang="en-US" altLang="en-US" sz="2000">
                <a:solidFill>
                  <a:srgbClr val="000000"/>
                </a:solidFill>
                <a:latin typeface="Times New Roman" panose="02020603050405020304" pitchFamily="18" charset="0"/>
                <a:cs typeface="Times New Roman" panose="02020603050405020304" pitchFamily="18" charset="0"/>
              </a:rPr>
              <a:t>Medical care and tertiary prevention</a:t>
            </a:r>
          </a:p>
        </p:txBody>
      </p:sp>
      <p:sp>
        <p:nvSpPr>
          <p:cNvPr id="22536" name="Text Box 33"/>
          <p:cNvSpPr txBox="1">
            <a:spLocks noChangeArrowheads="1"/>
          </p:cNvSpPr>
          <p:nvPr/>
        </p:nvSpPr>
        <p:spPr bwMode="white">
          <a:xfrm>
            <a:off x="7620000" y="3870326"/>
            <a:ext cx="2819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ahoma" panose="020B0604030504040204" pitchFamily="34" charset="0"/>
              </a:defRPr>
            </a:lvl1pPr>
            <a:lvl2pPr marL="742950" indent="-285750" eaLnBrk="0" hangingPunct="0">
              <a:spcBef>
                <a:spcPct val="20000"/>
              </a:spcBef>
              <a:buChar char="–"/>
              <a:defRPr kumimoji="1" sz="2800">
                <a:solidFill>
                  <a:schemeClr val="tx1"/>
                </a:solidFill>
                <a:latin typeface="Tahoma" panose="020B0604030504040204" pitchFamily="34" charset="0"/>
              </a:defRPr>
            </a:lvl2pPr>
            <a:lvl3pPr marL="1143000" indent="-228600" eaLnBrk="0" hangingPunct="0">
              <a:spcBef>
                <a:spcPct val="20000"/>
              </a:spcBef>
              <a:buChar char="•"/>
              <a:defRPr kumimoji="1" sz="2400">
                <a:solidFill>
                  <a:schemeClr val="tx1"/>
                </a:solidFill>
                <a:latin typeface="Tahoma" panose="020B0604030504040204" pitchFamily="34" charset="0"/>
              </a:defRPr>
            </a:lvl3pPr>
            <a:lvl4pPr marL="1600200" indent="-228600" eaLnBrk="0" hangingPunct="0">
              <a:spcBef>
                <a:spcPct val="20000"/>
              </a:spcBef>
              <a:buChar char="–"/>
              <a:defRPr kumimoji="1" sz="2000">
                <a:solidFill>
                  <a:schemeClr val="tx1"/>
                </a:solidFill>
                <a:latin typeface="Tahoma" panose="020B0604030504040204" pitchFamily="34" charset="0"/>
              </a:defRPr>
            </a:lvl4pPr>
            <a:lvl5pPr marL="2057400" indent="-228600" eaLnBrk="0" hangingPunct="0">
              <a:spcBef>
                <a:spcPct val="20000"/>
              </a:spcBef>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kumimoji="1" sz="2000">
                <a:solidFill>
                  <a:schemeClr val="tx1"/>
                </a:solidFill>
                <a:latin typeface="Tahoma" panose="020B0604030504040204" pitchFamily="34" charset="0"/>
              </a:defRPr>
            </a:lvl9pPr>
          </a:lstStyle>
          <a:p>
            <a:pPr defTabSz="914400" fontAlgn="base">
              <a:spcBef>
                <a:spcPct val="50000"/>
              </a:spcBef>
              <a:spcAft>
                <a:spcPct val="0"/>
              </a:spcAft>
              <a:buNone/>
            </a:pPr>
            <a:r>
              <a:rPr kumimoji="0" lang="en-US" altLang="en-US" sz="2000">
                <a:solidFill>
                  <a:srgbClr val="000000"/>
                </a:solidFill>
                <a:latin typeface="Times New Roman" panose="02020603050405020304" pitchFamily="18" charset="0"/>
                <a:cs typeface="Times New Roman" panose="02020603050405020304" pitchFamily="18" charset="0"/>
              </a:rPr>
              <a:t>Safety net programs and secondary prevention</a:t>
            </a:r>
          </a:p>
        </p:txBody>
      </p:sp>
      <p:sp>
        <p:nvSpPr>
          <p:cNvPr id="22537" name="Text Box 34"/>
          <p:cNvSpPr txBox="1">
            <a:spLocks noChangeArrowheads="1"/>
          </p:cNvSpPr>
          <p:nvPr/>
        </p:nvSpPr>
        <p:spPr bwMode="white">
          <a:xfrm>
            <a:off x="7620000" y="2057401"/>
            <a:ext cx="2286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ahoma" panose="020B0604030504040204" pitchFamily="34" charset="0"/>
              </a:defRPr>
            </a:lvl1pPr>
            <a:lvl2pPr marL="742950" indent="-285750" eaLnBrk="0" hangingPunct="0">
              <a:spcBef>
                <a:spcPct val="20000"/>
              </a:spcBef>
              <a:buChar char="–"/>
              <a:defRPr kumimoji="1" sz="2800">
                <a:solidFill>
                  <a:schemeClr val="tx1"/>
                </a:solidFill>
                <a:latin typeface="Tahoma" panose="020B0604030504040204" pitchFamily="34" charset="0"/>
              </a:defRPr>
            </a:lvl2pPr>
            <a:lvl3pPr marL="1143000" indent="-228600" eaLnBrk="0" hangingPunct="0">
              <a:spcBef>
                <a:spcPct val="20000"/>
              </a:spcBef>
              <a:buChar char="•"/>
              <a:defRPr kumimoji="1" sz="2400">
                <a:solidFill>
                  <a:schemeClr val="tx1"/>
                </a:solidFill>
                <a:latin typeface="Tahoma" panose="020B0604030504040204" pitchFamily="34" charset="0"/>
              </a:defRPr>
            </a:lvl3pPr>
            <a:lvl4pPr marL="1600200" indent="-228600" eaLnBrk="0" hangingPunct="0">
              <a:spcBef>
                <a:spcPct val="20000"/>
              </a:spcBef>
              <a:buChar char="–"/>
              <a:defRPr kumimoji="1" sz="2000">
                <a:solidFill>
                  <a:schemeClr val="tx1"/>
                </a:solidFill>
                <a:latin typeface="Tahoma" panose="020B0604030504040204" pitchFamily="34" charset="0"/>
              </a:defRPr>
            </a:lvl4pPr>
            <a:lvl5pPr marL="2057400" indent="-228600" eaLnBrk="0" hangingPunct="0">
              <a:spcBef>
                <a:spcPct val="20000"/>
              </a:spcBef>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kumimoji="1" sz="2000">
                <a:solidFill>
                  <a:schemeClr val="tx1"/>
                </a:solidFill>
                <a:latin typeface="Tahoma" panose="020B0604030504040204" pitchFamily="34" charset="0"/>
              </a:defRPr>
            </a:lvl9pPr>
          </a:lstStyle>
          <a:p>
            <a:pPr defTabSz="914400" fontAlgn="base">
              <a:spcBef>
                <a:spcPct val="50000"/>
              </a:spcBef>
              <a:spcAft>
                <a:spcPct val="0"/>
              </a:spcAft>
              <a:buNone/>
            </a:pPr>
            <a:r>
              <a:rPr kumimoji="0" lang="en-US" altLang="en-US" sz="2000">
                <a:solidFill>
                  <a:srgbClr val="000000"/>
                </a:solidFill>
                <a:latin typeface="Times New Roman" panose="02020603050405020304" pitchFamily="18" charset="0"/>
                <a:cs typeface="Times New Roman" panose="02020603050405020304" pitchFamily="18" charset="0"/>
              </a:rPr>
              <a:t>Primary prevention</a:t>
            </a:r>
          </a:p>
        </p:txBody>
      </p:sp>
      <p:sp>
        <p:nvSpPr>
          <p:cNvPr id="22538" name="Text Box 35"/>
          <p:cNvSpPr txBox="1">
            <a:spLocks noChangeArrowheads="1"/>
          </p:cNvSpPr>
          <p:nvPr/>
        </p:nvSpPr>
        <p:spPr bwMode="white">
          <a:xfrm>
            <a:off x="2438400" y="2057401"/>
            <a:ext cx="3429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ahoma" panose="020B0604030504040204" pitchFamily="34" charset="0"/>
              </a:defRPr>
            </a:lvl1pPr>
            <a:lvl2pPr marL="742950" indent="-285750" eaLnBrk="0" hangingPunct="0">
              <a:spcBef>
                <a:spcPct val="20000"/>
              </a:spcBef>
              <a:buChar char="–"/>
              <a:defRPr kumimoji="1" sz="2800">
                <a:solidFill>
                  <a:schemeClr val="tx1"/>
                </a:solidFill>
                <a:latin typeface="Tahoma" panose="020B0604030504040204" pitchFamily="34" charset="0"/>
              </a:defRPr>
            </a:lvl2pPr>
            <a:lvl3pPr marL="1143000" indent="-228600" eaLnBrk="0" hangingPunct="0">
              <a:spcBef>
                <a:spcPct val="20000"/>
              </a:spcBef>
              <a:buChar char="•"/>
              <a:defRPr kumimoji="1" sz="2400">
                <a:solidFill>
                  <a:schemeClr val="tx1"/>
                </a:solidFill>
                <a:latin typeface="Tahoma" panose="020B0604030504040204" pitchFamily="34" charset="0"/>
              </a:defRPr>
            </a:lvl3pPr>
            <a:lvl4pPr marL="1600200" indent="-228600" eaLnBrk="0" hangingPunct="0">
              <a:spcBef>
                <a:spcPct val="20000"/>
              </a:spcBef>
              <a:buChar char="–"/>
              <a:defRPr kumimoji="1" sz="2000">
                <a:solidFill>
                  <a:schemeClr val="tx1"/>
                </a:solidFill>
                <a:latin typeface="Tahoma" panose="020B0604030504040204" pitchFamily="34" charset="0"/>
              </a:defRPr>
            </a:lvl4pPr>
            <a:lvl5pPr marL="2057400" indent="-228600" eaLnBrk="0" hangingPunct="0">
              <a:spcBef>
                <a:spcPct val="20000"/>
              </a:spcBef>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kumimoji="1" sz="2000">
                <a:solidFill>
                  <a:schemeClr val="tx1"/>
                </a:solidFill>
                <a:latin typeface="Tahoma" panose="020B0604030504040204" pitchFamily="34" charset="0"/>
              </a:defRPr>
            </a:lvl9pPr>
          </a:lstStyle>
          <a:p>
            <a:pPr defTabSz="914400" fontAlgn="base">
              <a:spcBef>
                <a:spcPct val="0"/>
              </a:spcBef>
              <a:spcAft>
                <a:spcPct val="0"/>
              </a:spcAft>
              <a:buNone/>
            </a:pPr>
            <a:r>
              <a:rPr kumimoji="0" lang="en-US" altLang="en-US" sz="2000">
                <a:solidFill>
                  <a:srgbClr val="000000"/>
                </a:solidFill>
                <a:latin typeface="Times New Roman" panose="02020603050405020304" pitchFamily="18" charset="0"/>
                <a:cs typeface="Times New Roman" panose="02020603050405020304" pitchFamily="18" charset="0"/>
              </a:rPr>
              <a:t>Addressing the</a:t>
            </a:r>
          </a:p>
          <a:p>
            <a:pPr defTabSz="914400" fontAlgn="base">
              <a:spcBef>
                <a:spcPct val="0"/>
              </a:spcBef>
              <a:spcAft>
                <a:spcPct val="0"/>
              </a:spcAft>
              <a:buNone/>
            </a:pPr>
            <a:r>
              <a:rPr kumimoji="0" lang="en-US" altLang="en-US" sz="2000">
                <a:solidFill>
                  <a:srgbClr val="000000"/>
                </a:solidFill>
                <a:latin typeface="Times New Roman" panose="02020603050405020304" pitchFamily="18" charset="0"/>
                <a:cs typeface="Times New Roman" panose="02020603050405020304" pitchFamily="18" charset="0"/>
              </a:rPr>
              <a:t>social determinants of health</a:t>
            </a:r>
          </a:p>
        </p:txBody>
      </p:sp>
    </p:spTree>
    <p:extLst>
      <p:ext uri="{BB962C8B-B14F-4D97-AF65-F5344CB8AC3E}">
        <p14:creationId xmlns:p14="http://schemas.microsoft.com/office/powerpoint/2010/main" val="3984157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pSp>
        <p:nvGrpSpPr>
          <p:cNvPr id="25602" name="Group 2"/>
          <p:cNvGrpSpPr>
            <a:grpSpLocks/>
          </p:cNvGrpSpPr>
          <p:nvPr/>
        </p:nvGrpSpPr>
        <p:grpSpPr bwMode="auto">
          <a:xfrm>
            <a:off x="2743200" y="177800"/>
            <a:ext cx="7353300" cy="5232400"/>
            <a:chOff x="624" y="384"/>
            <a:chExt cx="4632" cy="3296"/>
          </a:xfrm>
        </p:grpSpPr>
        <p:sp>
          <p:nvSpPr>
            <p:cNvPr id="25623" name="Freeform 3"/>
            <p:cNvSpPr>
              <a:spLocks/>
            </p:cNvSpPr>
            <p:nvPr/>
          </p:nvSpPr>
          <p:spPr bwMode="white">
            <a:xfrm>
              <a:off x="624" y="1068"/>
              <a:ext cx="4632" cy="2612"/>
            </a:xfrm>
            <a:custGeom>
              <a:avLst/>
              <a:gdLst>
                <a:gd name="T0" fmla="*/ 0 w 4632"/>
                <a:gd name="T1" fmla="*/ 108 h 2612"/>
                <a:gd name="T2" fmla="*/ 1260 w 4632"/>
                <a:gd name="T3" fmla="*/ 72 h 2612"/>
                <a:gd name="T4" fmla="*/ 2016 w 4632"/>
                <a:gd name="T5" fmla="*/ 0 h 2612"/>
                <a:gd name="T6" fmla="*/ 3240 w 4632"/>
                <a:gd name="T7" fmla="*/ 72 h 2612"/>
                <a:gd name="T8" fmla="*/ 3228 w 4632"/>
                <a:gd name="T9" fmla="*/ 108 h 2612"/>
                <a:gd name="T10" fmla="*/ 3204 w 4632"/>
                <a:gd name="T11" fmla="*/ 144 h 2612"/>
                <a:gd name="T12" fmla="*/ 3192 w 4632"/>
                <a:gd name="T13" fmla="*/ 192 h 2612"/>
                <a:gd name="T14" fmla="*/ 3144 w 4632"/>
                <a:gd name="T15" fmla="*/ 300 h 2612"/>
                <a:gd name="T16" fmla="*/ 3156 w 4632"/>
                <a:gd name="T17" fmla="*/ 1092 h 2612"/>
                <a:gd name="T18" fmla="*/ 3180 w 4632"/>
                <a:gd name="T19" fmla="*/ 1368 h 2612"/>
                <a:gd name="T20" fmla="*/ 3144 w 4632"/>
                <a:gd name="T21" fmla="*/ 1980 h 2612"/>
                <a:gd name="T22" fmla="*/ 3132 w 4632"/>
                <a:gd name="T23" fmla="*/ 2424 h 2612"/>
                <a:gd name="T24" fmla="*/ 3096 w 4632"/>
                <a:gd name="T25" fmla="*/ 2544 h 2612"/>
                <a:gd name="T26" fmla="*/ 3252 w 4632"/>
                <a:gd name="T27" fmla="*/ 2592 h 2612"/>
                <a:gd name="T28" fmla="*/ 3696 w 4632"/>
                <a:gd name="T29" fmla="*/ 2580 h 2612"/>
                <a:gd name="T30" fmla="*/ 4632 w 4632"/>
                <a:gd name="T31" fmla="*/ 2568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5624" name="Group 4"/>
            <p:cNvGrpSpPr>
              <a:grpSpLocks/>
            </p:cNvGrpSpPr>
            <p:nvPr/>
          </p:nvGrpSpPr>
          <p:grpSpPr bwMode="auto">
            <a:xfrm>
              <a:off x="4152" y="2989"/>
              <a:ext cx="914" cy="635"/>
              <a:chOff x="4152" y="2989"/>
              <a:chExt cx="914" cy="635"/>
            </a:xfrm>
          </p:grpSpPr>
          <p:sp>
            <p:nvSpPr>
              <p:cNvPr id="25649" name="Freeform 5"/>
              <p:cNvSpPr>
                <a:spLocks/>
              </p:cNvSpPr>
              <p:nvPr/>
            </p:nvSpPr>
            <p:spPr bwMode="white">
              <a:xfrm>
                <a:off x="4152" y="3042"/>
                <a:ext cx="914" cy="570"/>
              </a:xfrm>
              <a:custGeom>
                <a:avLst/>
                <a:gdLst>
                  <a:gd name="T0" fmla="*/ 36 w 914"/>
                  <a:gd name="T1" fmla="*/ 570 h 570"/>
                  <a:gd name="T2" fmla="*/ 24 w 914"/>
                  <a:gd name="T3" fmla="*/ 426 h 570"/>
                  <a:gd name="T4" fmla="*/ 0 w 914"/>
                  <a:gd name="T5" fmla="*/ 258 h 570"/>
                  <a:gd name="T6" fmla="*/ 612 w 914"/>
                  <a:gd name="T7" fmla="*/ 174 h 570"/>
                  <a:gd name="T8" fmla="*/ 648 w 914"/>
                  <a:gd name="T9" fmla="*/ 294 h 570"/>
                  <a:gd name="T10" fmla="*/ 660 w 914"/>
                  <a:gd name="T11" fmla="*/ 330 h 570"/>
                  <a:gd name="T12" fmla="*/ 672 w 914"/>
                  <a:gd name="T13" fmla="*/ 366 h 570"/>
                  <a:gd name="T14" fmla="*/ 756 w 914"/>
                  <a:gd name="T15" fmla="*/ 354 h 570"/>
                  <a:gd name="T16" fmla="*/ 828 w 914"/>
                  <a:gd name="T17" fmla="*/ 342 h 570"/>
                  <a:gd name="T18" fmla="*/ 852 w 914"/>
                  <a:gd name="T19" fmla="*/ 378 h 570"/>
                  <a:gd name="T20" fmla="*/ 912 w 914"/>
                  <a:gd name="T21" fmla="*/ 558 h 570"/>
                  <a:gd name="T22" fmla="*/ 900 w 914"/>
                  <a:gd name="T23" fmla="*/ 570 h 5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14"/>
                  <a:gd name="T37" fmla="*/ 0 h 570"/>
                  <a:gd name="T38" fmla="*/ 914 w 914"/>
                  <a:gd name="T39" fmla="*/ 570 h 5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14" h="570">
                    <a:moveTo>
                      <a:pt x="36" y="570"/>
                    </a:moveTo>
                    <a:cubicBezTo>
                      <a:pt x="32" y="522"/>
                      <a:pt x="30" y="474"/>
                      <a:pt x="24" y="426"/>
                    </a:cubicBezTo>
                    <a:cubicBezTo>
                      <a:pt x="18" y="370"/>
                      <a:pt x="0" y="258"/>
                      <a:pt x="0" y="258"/>
                    </a:cubicBezTo>
                    <a:cubicBezTo>
                      <a:pt x="43" y="0"/>
                      <a:pt x="349" y="168"/>
                      <a:pt x="612" y="174"/>
                    </a:cubicBezTo>
                    <a:cubicBezTo>
                      <a:pt x="630" y="247"/>
                      <a:pt x="619" y="206"/>
                      <a:pt x="648" y="294"/>
                    </a:cubicBezTo>
                    <a:cubicBezTo>
                      <a:pt x="652" y="306"/>
                      <a:pt x="656" y="318"/>
                      <a:pt x="660" y="330"/>
                    </a:cubicBezTo>
                    <a:cubicBezTo>
                      <a:pt x="664" y="342"/>
                      <a:pt x="672" y="366"/>
                      <a:pt x="672" y="366"/>
                    </a:cubicBezTo>
                    <a:cubicBezTo>
                      <a:pt x="700" y="362"/>
                      <a:pt x="728" y="358"/>
                      <a:pt x="756" y="354"/>
                    </a:cubicBezTo>
                    <a:cubicBezTo>
                      <a:pt x="780" y="350"/>
                      <a:pt x="804" y="336"/>
                      <a:pt x="828" y="342"/>
                    </a:cubicBezTo>
                    <a:cubicBezTo>
                      <a:pt x="842" y="345"/>
                      <a:pt x="846" y="365"/>
                      <a:pt x="852" y="378"/>
                    </a:cubicBezTo>
                    <a:cubicBezTo>
                      <a:pt x="877" y="434"/>
                      <a:pt x="892" y="499"/>
                      <a:pt x="912" y="558"/>
                    </a:cubicBezTo>
                    <a:cubicBezTo>
                      <a:pt x="914" y="563"/>
                      <a:pt x="904" y="566"/>
                      <a:pt x="900" y="570"/>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50" name="Freeform 6"/>
              <p:cNvSpPr>
                <a:spLocks/>
              </p:cNvSpPr>
              <p:nvPr/>
            </p:nvSpPr>
            <p:spPr bwMode="white">
              <a:xfrm>
                <a:off x="4404" y="2989"/>
                <a:ext cx="148" cy="179"/>
              </a:xfrm>
              <a:custGeom>
                <a:avLst/>
                <a:gdLst>
                  <a:gd name="T0" fmla="*/ 12 w 148"/>
                  <a:gd name="T1" fmla="*/ 167 h 179"/>
                  <a:gd name="T2" fmla="*/ 24 w 148"/>
                  <a:gd name="T3" fmla="*/ 83 h 179"/>
                  <a:gd name="T4" fmla="*/ 120 w 148"/>
                  <a:gd name="T5" fmla="*/ 179 h 179"/>
                  <a:gd name="T6" fmla="*/ 0 60000 65536"/>
                  <a:gd name="T7" fmla="*/ 0 60000 65536"/>
                  <a:gd name="T8" fmla="*/ 0 60000 65536"/>
                  <a:gd name="T9" fmla="*/ 0 w 148"/>
                  <a:gd name="T10" fmla="*/ 0 h 179"/>
                  <a:gd name="T11" fmla="*/ 148 w 148"/>
                  <a:gd name="T12" fmla="*/ 179 h 179"/>
                </a:gdLst>
                <a:ahLst/>
                <a:cxnLst>
                  <a:cxn ang="T6">
                    <a:pos x="T0" y="T1"/>
                  </a:cxn>
                  <a:cxn ang="T7">
                    <a:pos x="T2" y="T3"/>
                  </a:cxn>
                  <a:cxn ang="T8">
                    <a:pos x="T4" y="T5"/>
                  </a:cxn>
                </a:cxnLst>
                <a:rect l="T9" t="T10" r="T11" b="T12"/>
                <a:pathLst>
                  <a:path w="148" h="179">
                    <a:moveTo>
                      <a:pt x="12" y="167"/>
                    </a:moveTo>
                    <a:cubicBezTo>
                      <a:pt x="16" y="139"/>
                      <a:pt x="0" y="99"/>
                      <a:pt x="24" y="83"/>
                    </a:cubicBezTo>
                    <a:cubicBezTo>
                      <a:pt x="148" y="0"/>
                      <a:pt x="120" y="148"/>
                      <a:pt x="120" y="179"/>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51" name="Freeform 7"/>
              <p:cNvSpPr>
                <a:spLocks/>
              </p:cNvSpPr>
              <p:nvPr/>
            </p:nvSpPr>
            <p:spPr bwMode="white">
              <a:xfrm>
                <a:off x="4332" y="3492"/>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52" name="Freeform 8"/>
              <p:cNvSpPr>
                <a:spLocks/>
              </p:cNvSpPr>
              <p:nvPr/>
            </p:nvSpPr>
            <p:spPr bwMode="white">
              <a:xfrm>
                <a:off x="4656" y="3468"/>
                <a:ext cx="192" cy="132"/>
              </a:xfrm>
              <a:custGeom>
                <a:avLst/>
                <a:gdLst>
                  <a:gd name="T0" fmla="*/ 0 w 192"/>
                  <a:gd name="T1" fmla="*/ 120 h 132"/>
                  <a:gd name="T2" fmla="*/ 96 w 192"/>
                  <a:gd name="T3" fmla="*/ 0 h 132"/>
                  <a:gd name="T4" fmla="*/ 132 w 192"/>
                  <a:gd name="T5" fmla="*/ 12 h 132"/>
                  <a:gd name="T6" fmla="*/ 192 w 192"/>
                  <a:gd name="T7" fmla="*/ 132 h 132"/>
                  <a:gd name="T8" fmla="*/ 0 60000 65536"/>
                  <a:gd name="T9" fmla="*/ 0 60000 65536"/>
                  <a:gd name="T10" fmla="*/ 0 60000 65536"/>
                  <a:gd name="T11" fmla="*/ 0 60000 65536"/>
                  <a:gd name="T12" fmla="*/ 0 w 192"/>
                  <a:gd name="T13" fmla="*/ 0 h 132"/>
                  <a:gd name="T14" fmla="*/ 192 w 192"/>
                  <a:gd name="T15" fmla="*/ 132 h 132"/>
                </a:gdLst>
                <a:ahLst/>
                <a:cxnLst>
                  <a:cxn ang="T8">
                    <a:pos x="T0" y="T1"/>
                  </a:cxn>
                  <a:cxn ang="T9">
                    <a:pos x="T2" y="T3"/>
                  </a:cxn>
                  <a:cxn ang="T10">
                    <a:pos x="T4" y="T5"/>
                  </a:cxn>
                  <a:cxn ang="T11">
                    <a:pos x="T6" y="T7"/>
                  </a:cxn>
                </a:cxnLst>
                <a:rect l="T12" t="T13" r="T14" b="T15"/>
                <a:pathLst>
                  <a:path w="192" h="132">
                    <a:moveTo>
                      <a:pt x="0" y="120"/>
                    </a:moveTo>
                    <a:cubicBezTo>
                      <a:pt x="19" y="62"/>
                      <a:pt x="38" y="19"/>
                      <a:pt x="96" y="0"/>
                    </a:cubicBezTo>
                    <a:cubicBezTo>
                      <a:pt x="108" y="4"/>
                      <a:pt x="122" y="4"/>
                      <a:pt x="132" y="12"/>
                    </a:cubicBezTo>
                    <a:cubicBezTo>
                      <a:pt x="170" y="43"/>
                      <a:pt x="159" y="99"/>
                      <a:pt x="192" y="132"/>
                    </a:cubicBezTo>
                  </a:path>
                </a:pathLst>
              </a:custGeom>
              <a:noFill/>
              <a:ln w="762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25" name="Group 9"/>
            <p:cNvGrpSpPr>
              <a:grpSpLocks/>
            </p:cNvGrpSpPr>
            <p:nvPr/>
          </p:nvGrpSpPr>
          <p:grpSpPr bwMode="auto">
            <a:xfrm>
              <a:off x="3852" y="2412"/>
              <a:ext cx="1056" cy="25"/>
              <a:chOff x="3852" y="2412"/>
              <a:chExt cx="1056" cy="25"/>
            </a:xfrm>
          </p:grpSpPr>
          <p:sp>
            <p:nvSpPr>
              <p:cNvPr id="25646" name="Freeform 10"/>
              <p:cNvSpPr>
                <a:spLocks/>
              </p:cNvSpPr>
              <p:nvPr/>
            </p:nvSpPr>
            <p:spPr bwMode="white">
              <a:xfrm>
                <a:off x="3852" y="2412"/>
                <a:ext cx="276" cy="12"/>
              </a:xfrm>
              <a:custGeom>
                <a:avLst/>
                <a:gdLst>
                  <a:gd name="T0" fmla="*/ 0 w 276"/>
                  <a:gd name="T1" fmla="*/ 0 h 12"/>
                  <a:gd name="T2" fmla="*/ 276 w 276"/>
                  <a:gd name="T3" fmla="*/ 12 h 12"/>
                  <a:gd name="T4" fmla="*/ 0 60000 65536"/>
                  <a:gd name="T5" fmla="*/ 0 60000 65536"/>
                  <a:gd name="T6" fmla="*/ 0 w 276"/>
                  <a:gd name="T7" fmla="*/ 0 h 12"/>
                  <a:gd name="T8" fmla="*/ 276 w 276"/>
                  <a:gd name="T9" fmla="*/ 12 h 12"/>
                </a:gdLst>
                <a:ahLst/>
                <a:cxnLst>
                  <a:cxn ang="T4">
                    <a:pos x="T0" y="T1"/>
                  </a:cxn>
                  <a:cxn ang="T5">
                    <a:pos x="T2" y="T3"/>
                  </a:cxn>
                </a:cxnLst>
                <a:rect l="T6" t="T7" r="T8" b="T9"/>
                <a:pathLst>
                  <a:path w="276" h="12">
                    <a:moveTo>
                      <a:pt x="0" y="0"/>
                    </a:moveTo>
                    <a:cubicBezTo>
                      <a:pt x="92" y="4"/>
                      <a:pt x="276" y="12"/>
                      <a:pt x="276" y="12"/>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7" name="Freeform 11"/>
              <p:cNvSpPr>
                <a:spLocks/>
              </p:cNvSpPr>
              <p:nvPr/>
            </p:nvSpPr>
            <p:spPr bwMode="white">
              <a:xfrm>
                <a:off x="4260" y="2424"/>
                <a:ext cx="264" cy="1"/>
              </a:xfrm>
              <a:custGeom>
                <a:avLst/>
                <a:gdLst>
                  <a:gd name="T0" fmla="*/ 0 w 264"/>
                  <a:gd name="T1" fmla="*/ 0 h 1"/>
                  <a:gd name="T2" fmla="*/ 264 w 264"/>
                  <a:gd name="T3" fmla="*/ 0 h 1"/>
                  <a:gd name="T4" fmla="*/ 0 60000 65536"/>
                  <a:gd name="T5" fmla="*/ 0 60000 65536"/>
                  <a:gd name="T6" fmla="*/ 0 w 264"/>
                  <a:gd name="T7" fmla="*/ 0 h 1"/>
                  <a:gd name="T8" fmla="*/ 264 w 264"/>
                  <a:gd name="T9" fmla="*/ 1 h 1"/>
                </a:gdLst>
                <a:ahLst/>
                <a:cxnLst>
                  <a:cxn ang="T4">
                    <a:pos x="T0" y="T1"/>
                  </a:cxn>
                  <a:cxn ang="T5">
                    <a:pos x="T2" y="T3"/>
                  </a:cxn>
                </a:cxnLst>
                <a:rect l="T6" t="T7" r="T8" b="T9"/>
                <a:pathLst>
                  <a:path w="264" h="1">
                    <a:moveTo>
                      <a:pt x="0" y="0"/>
                    </a:moveTo>
                    <a:cubicBezTo>
                      <a:pt x="88" y="0"/>
                      <a:pt x="176" y="0"/>
                      <a:pt x="264"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8" name="Freeform 12"/>
              <p:cNvSpPr>
                <a:spLocks/>
              </p:cNvSpPr>
              <p:nvPr/>
            </p:nvSpPr>
            <p:spPr bwMode="white">
              <a:xfrm>
                <a:off x="4656" y="2436"/>
                <a:ext cx="252" cy="1"/>
              </a:xfrm>
              <a:custGeom>
                <a:avLst/>
                <a:gdLst>
                  <a:gd name="T0" fmla="*/ 0 w 252"/>
                  <a:gd name="T1" fmla="*/ 0 h 1"/>
                  <a:gd name="T2" fmla="*/ 252 w 252"/>
                  <a:gd name="T3" fmla="*/ 0 h 1"/>
                  <a:gd name="T4" fmla="*/ 0 60000 65536"/>
                  <a:gd name="T5" fmla="*/ 0 60000 65536"/>
                  <a:gd name="T6" fmla="*/ 0 w 252"/>
                  <a:gd name="T7" fmla="*/ 0 h 1"/>
                  <a:gd name="T8" fmla="*/ 252 w 252"/>
                  <a:gd name="T9" fmla="*/ 1 h 1"/>
                </a:gdLst>
                <a:ahLst/>
                <a:cxnLst>
                  <a:cxn ang="T4">
                    <a:pos x="T0" y="T1"/>
                  </a:cxn>
                  <a:cxn ang="T5">
                    <a:pos x="T2" y="T3"/>
                  </a:cxn>
                </a:cxnLst>
                <a:rect l="T6" t="T7" r="T8" b="T9"/>
                <a:pathLst>
                  <a:path w="252" h="1">
                    <a:moveTo>
                      <a:pt x="0" y="0"/>
                    </a:moveTo>
                    <a:cubicBezTo>
                      <a:pt x="84" y="0"/>
                      <a:pt x="168" y="0"/>
                      <a:pt x="252" y="0"/>
                    </a:cubicBezTo>
                  </a:path>
                </a:pathLst>
              </a:custGeom>
              <a:noFill/>
              <a:ln w="762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26" name="Group 13"/>
            <p:cNvGrpSpPr>
              <a:grpSpLocks/>
            </p:cNvGrpSpPr>
            <p:nvPr/>
          </p:nvGrpSpPr>
          <p:grpSpPr bwMode="auto">
            <a:xfrm>
              <a:off x="3696" y="384"/>
              <a:ext cx="288" cy="720"/>
              <a:chOff x="3696" y="384"/>
              <a:chExt cx="288" cy="720"/>
            </a:xfrm>
          </p:grpSpPr>
          <p:sp>
            <p:nvSpPr>
              <p:cNvPr id="25643" name="Line 14"/>
              <p:cNvSpPr>
                <a:spLocks noChangeShapeType="1"/>
              </p:cNvSpPr>
              <p:nvPr/>
            </p:nvSpPr>
            <p:spPr bwMode="white">
              <a:xfrm flipH="1" flipV="1">
                <a:off x="3840" y="480"/>
                <a:ext cx="48"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4" name="Line 15"/>
              <p:cNvSpPr>
                <a:spLocks noChangeShapeType="1"/>
              </p:cNvSpPr>
              <p:nvPr/>
            </p:nvSpPr>
            <p:spPr bwMode="white">
              <a:xfrm flipV="1">
                <a:off x="3888" y="384"/>
                <a:ext cx="96" cy="720"/>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5" name="Line 16"/>
              <p:cNvSpPr>
                <a:spLocks noChangeShapeType="1"/>
              </p:cNvSpPr>
              <p:nvPr/>
            </p:nvSpPr>
            <p:spPr bwMode="white">
              <a:xfrm flipH="1" flipV="1">
                <a:off x="3696" y="480"/>
                <a:ext cx="96" cy="624"/>
              </a:xfrm>
              <a:prstGeom prst="line">
                <a:avLst/>
              </a:prstGeom>
              <a:noFill/>
              <a:ln w="76200">
                <a:solidFill>
                  <a:srgbClr val="FF0066"/>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27" name="Group 17"/>
            <p:cNvGrpSpPr>
              <a:grpSpLocks/>
            </p:cNvGrpSpPr>
            <p:nvPr/>
          </p:nvGrpSpPr>
          <p:grpSpPr bwMode="auto">
            <a:xfrm>
              <a:off x="768" y="432"/>
              <a:ext cx="960" cy="677"/>
              <a:chOff x="2400" y="432"/>
              <a:chExt cx="960" cy="677"/>
            </a:xfrm>
          </p:grpSpPr>
          <p:grpSp>
            <p:nvGrpSpPr>
              <p:cNvPr id="25628" name="Group 18"/>
              <p:cNvGrpSpPr>
                <a:grpSpLocks/>
              </p:cNvGrpSpPr>
              <p:nvPr/>
            </p:nvGrpSpPr>
            <p:grpSpPr bwMode="auto">
              <a:xfrm>
                <a:off x="2976" y="432"/>
                <a:ext cx="384" cy="677"/>
                <a:chOff x="2112" y="223"/>
                <a:chExt cx="593" cy="917"/>
              </a:xfrm>
            </p:grpSpPr>
            <p:sp>
              <p:nvSpPr>
                <p:cNvPr id="25639" name="Freeform 19"/>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0" name="Freeform 20"/>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1" name="Freeform 21"/>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42" name="Freeform 22"/>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29" name="Group 23"/>
              <p:cNvGrpSpPr>
                <a:grpSpLocks/>
              </p:cNvGrpSpPr>
              <p:nvPr/>
            </p:nvGrpSpPr>
            <p:grpSpPr bwMode="auto">
              <a:xfrm>
                <a:off x="2688" y="432"/>
                <a:ext cx="384" cy="677"/>
                <a:chOff x="2112" y="223"/>
                <a:chExt cx="593" cy="917"/>
              </a:xfrm>
            </p:grpSpPr>
            <p:sp>
              <p:nvSpPr>
                <p:cNvPr id="25635" name="Freeform 24"/>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6" name="Freeform 25"/>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7" name="Freeform 26"/>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8" name="Freeform 27"/>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CC33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30" name="Group 28"/>
              <p:cNvGrpSpPr>
                <a:grpSpLocks/>
              </p:cNvGrpSpPr>
              <p:nvPr/>
            </p:nvGrpSpPr>
            <p:grpSpPr bwMode="auto">
              <a:xfrm>
                <a:off x="2400" y="432"/>
                <a:ext cx="384" cy="677"/>
                <a:chOff x="2112" y="223"/>
                <a:chExt cx="593" cy="917"/>
              </a:xfrm>
            </p:grpSpPr>
            <p:sp>
              <p:nvSpPr>
                <p:cNvPr id="25631" name="Freeform 29"/>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2" name="Freeform 30"/>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3" name="Freeform 31"/>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34" name="Freeform 32"/>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FF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grpSp>
      <p:sp>
        <p:nvSpPr>
          <p:cNvPr id="25603" name="Freeform 33"/>
          <p:cNvSpPr>
            <a:spLocks/>
          </p:cNvSpPr>
          <p:nvPr/>
        </p:nvSpPr>
        <p:spPr bwMode="white">
          <a:xfrm>
            <a:off x="1752600" y="2482850"/>
            <a:ext cx="7353300" cy="4146550"/>
          </a:xfrm>
          <a:custGeom>
            <a:avLst/>
            <a:gdLst>
              <a:gd name="T0" fmla="*/ 0 w 4632"/>
              <a:gd name="T1" fmla="*/ 2147483647 h 2612"/>
              <a:gd name="T2" fmla="*/ 2147483647 w 4632"/>
              <a:gd name="T3" fmla="*/ 2147483647 h 2612"/>
              <a:gd name="T4" fmla="*/ 2147483647 w 4632"/>
              <a:gd name="T5" fmla="*/ 0 h 2612"/>
              <a:gd name="T6" fmla="*/ 2147483647 w 4632"/>
              <a:gd name="T7" fmla="*/ 2147483647 h 2612"/>
              <a:gd name="T8" fmla="*/ 2147483647 w 4632"/>
              <a:gd name="T9" fmla="*/ 2147483647 h 2612"/>
              <a:gd name="T10" fmla="*/ 2147483647 w 4632"/>
              <a:gd name="T11" fmla="*/ 2147483647 h 2612"/>
              <a:gd name="T12" fmla="*/ 2147483647 w 4632"/>
              <a:gd name="T13" fmla="*/ 2147483647 h 2612"/>
              <a:gd name="T14" fmla="*/ 2147483647 w 4632"/>
              <a:gd name="T15" fmla="*/ 2147483647 h 2612"/>
              <a:gd name="T16" fmla="*/ 2147483647 w 4632"/>
              <a:gd name="T17" fmla="*/ 2147483647 h 2612"/>
              <a:gd name="T18" fmla="*/ 2147483647 w 4632"/>
              <a:gd name="T19" fmla="*/ 2147483647 h 2612"/>
              <a:gd name="T20" fmla="*/ 2147483647 w 4632"/>
              <a:gd name="T21" fmla="*/ 2147483647 h 2612"/>
              <a:gd name="T22" fmla="*/ 2147483647 w 4632"/>
              <a:gd name="T23" fmla="*/ 2147483647 h 2612"/>
              <a:gd name="T24" fmla="*/ 2147483647 w 4632"/>
              <a:gd name="T25" fmla="*/ 2147483647 h 2612"/>
              <a:gd name="T26" fmla="*/ 2147483647 w 4632"/>
              <a:gd name="T27" fmla="*/ 2147483647 h 2612"/>
              <a:gd name="T28" fmla="*/ 2147483647 w 4632"/>
              <a:gd name="T29" fmla="*/ 2147483647 h 2612"/>
              <a:gd name="T30" fmla="*/ 2147483647 w 4632"/>
              <a:gd name="T31" fmla="*/ 2147483647 h 26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32"/>
              <a:gd name="T49" fmla="*/ 0 h 2612"/>
              <a:gd name="T50" fmla="*/ 4632 w 4632"/>
              <a:gd name="T51" fmla="*/ 2612 h 26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04" name="Line 34"/>
          <p:cNvSpPr>
            <a:spLocks noChangeShapeType="1"/>
          </p:cNvSpPr>
          <p:nvPr/>
        </p:nvSpPr>
        <p:spPr bwMode="white">
          <a:xfrm flipH="1">
            <a:off x="6858000" y="1371600"/>
            <a:ext cx="990600" cy="12954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05" name="Line 35"/>
          <p:cNvSpPr>
            <a:spLocks noChangeShapeType="1"/>
          </p:cNvSpPr>
          <p:nvPr/>
        </p:nvSpPr>
        <p:spPr bwMode="white">
          <a:xfrm flipH="1">
            <a:off x="6705600" y="5257800"/>
            <a:ext cx="990600" cy="129540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nvGrpSpPr>
          <p:cNvPr id="25606" name="Group 36"/>
          <p:cNvGrpSpPr>
            <a:grpSpLocks/>
          </p:cNvGrpSpPr>
          <p:nvPr/>
        </p:nvGrpSpPr>
        <p:grpSpPr bwMode="auto">
          <a:xfrm>
            <a:off x="5105400" y="1447800"/>
            <a:ext cx="1524000" cy="1074738"/>
            <a:chOff x="288" y="928"/>
            <a:chExt cx="960" cy="677"/>
          </a:xfrm>
        </p:grpSpPr>
        <p:grpSp>
          <p:nvGrpSpPr>
            <p:cNvPr id="25608" name="Group 37"/>
            <p:cNvGrpSpPr>
              <a:grpSpLocks/>
            </p:cNvGrpSpPr>
            <p:nvPr/>
          </p:nvGrpSpPr>
          <p:grpSpPr bwMode="auto">
            <a:xfrm>
              <a:off x="864" y="928"/>
              <a:ext cx="384" cy="677"/>
              <a:chOff x="2112" y="223"/>
              <a:chExt cx="593" cy="917"/>
            </a:xfrm>
          </p:grpSpPr>
          <p:sp>
            <p:nvSpPr>
              <p:cNvPr id="25619" name="Freeform 3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00CC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20" name="Freeform 3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00CC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21" name="Freeform 4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00CC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22" name="Freeform 4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00CC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09" name="Group 42"/>
            <p:cNvGrpSpPr>
              <a:grpSpLocks/>
            </p:cNvGrpSpPr>
            <p:nvPr/>
          </p:nvGrpSpPr>
          <p:grpSpPr bwMode="auto">
            <a:xfrm>
              <a:off x="576" y="928"/>
              <a:ext cx="384" cy="677"/>
              <a:chOff x="2112" y="223"/>
              <a:chExt cx="593" cy="917"/>
            </a:xfrm>
          </p:grpSpPr>
          <p:sp>
            <p:nvSpPr>
              <p:cNvPr id="25615" name="Freeform 43"/>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00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6" name="Freeform 44"/>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00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7" name="Freeform 45"/>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00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8" name="Freeform 46"/>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0066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nvGrpSpPr>
            <p:cNvPr id="25610" name="Group 47"/>
            <p:cNvGrpSpPr>
              <a:grpSpLocks/>
            </p:cNvGrpSpPr>
            <p:nvPr/>
          </p:nvGrpSpPr>
          <p:grpSpPr bwMode="auto">
            <a:xfrm>
              <a:off x="288" y="928"/>
              <a:ext cx="384" cy="677"/>
              <a:chOff x="2112" y="223"/>
              <a:chExt cx="593" cy="917"/>
            </a:xfrm>
          </p:grpSpPr>
          <p:sp>
            <p:nvSpPr>
              <p:cNvPr id="25611" name="Freeform 48"/>
              <p:cNvSpPr>
                <a:spLocks/>
              </p:cNvSpPr>
              <p:nvPr/>
            </p:nvSpPr>
            <p:spPr bwMode="white">
              <a:xfrm>
                <a:off x="2231" y="223"/>
                <a:ext cx="391" cy="293"/>
              </a:xfrm>
              <a:custGeom>
                <a:avLst/>
                <a:gdLst>
                  <a:gd name="T0" fmla="*/ 205 w 391"/>
                  <a:gd name="T1" fmla="*/ 5 h 293"/>
                  <a:gd name="T2" fmla="*/ 37 w 391"/>
                  <a:gd name="T3" fmla="*/ 53 h 293"/>
                  <a:gd name="T4" fmla="*/ 157 w 391"/>
                  <a:gd name="T5" fmla="*/ 293 h 293"/>
                  <a:gd name="T6" fmla="*/ 265 w 391"/>
                  <a:gd name="T7" fmla="*/ 269 h 293"/>
                  <a:gd name="T8" fmla="*/ 337 w 391"/>
                  <a:gd name="T9" fmla="*/ 209 h 293"/>
                  <a:gd name="T10" fmla="*/ 361 w 391"/>
                  <a:gd name="T11" fmla="*/ 77 h 293"/>
                  <a:gd name="T12" fmla="*/ 289 w 391"/>
                  <a:gd name="T13" fmla="*/ 41 h 293"/>
                  <a:gd name="T14" fmla="*/ 205 w 391"/>
                  <a:gd name="T15" fmla="*/ 5 h 293"/>
                  <a:gd name="T16" fmla="*/ 0 60000 65536"/>
                  <a:gd name="T17" fmla="*/ 0 60000 65536"/>
                  <a:gd name="T18" fmla="*/ 0 60000 65536"/>
                  <a:gd name="T19" fmla="*/ 0 60000 65536"/>
                  <a:gd name="T20" fmla="*/ 0 60000 65536"/>
                  <a:gd name="T21" fmla="*/ 0 60000 65536"/>
                  <a:gd name="T22" fmla="*/ 0 60000 65536"/>
                  <a:gd name="T23" fmla="*/ 0 60000 65536"/>
                  <a:gd name="T24" fmla="*/ 0 w 391"/>
                  <a:gd name="T25" fmla="*/ 0 h 293"/>
                  <a:gd name="T26" fmla="*/ 391 w 391"/>
                  <a:gd name="T27" fmla="*/ 293 h 2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2" name="Freeform 49"/>
              <p:cNvSpPr>
                <a:spLocks/>
              </p:cNvSpPr>
              <p:nvPr/>
            </p:nvSpPr>
            <p:spPr bwMode="white">
              <a:xfrm>
                <a:off x="2112" y="516"/>
                <a:ext cx="312" cy="624"/>
              </a:xfrm>
              <a:custGeom>
                <a:avLst/>
                <a:gdLst>
                  <a:gd name="T0" fmla="*/ 312 w 312"/>
                  <a:gd name="T1" fmla="*/ 0 h 624"/>
                  <a:gd name="T2" fmla="*/ 300 w 312"/>
                  <a:gd name="T3" fmla="*/ 300 h 624"/>
                  <a:gd name="T4" fmla="*/ 180 w 312"/>
                  <a:gd name="T5" fmla="*/ 516 h 624"/>
                  <a:gd name="T6" fmla="*/ 144 w 312"/>
                  <a:gd name="T7" fmla="*/ 528 h 624"/>
                  <a:gd name="T8" fmla="*/ 36 w 312"/>
                  <a:gd name="T9" fmla="*/ 600 h 624"/>
                  <a:gd name="T10" fmla="*/ 0 w 312"/>
                  <a:gd name="T11" fmla="*/ 624 h 624"/>
                  <a:gd name="T12" fmla="*/ 0 60000 65536"/>
                  <a:gd name="T13" fmla="*/ 0 60000 65536"/>
                  <a:gd name="T14" fmla="*/ 0 60000 65536"/>
                  <a:gd name="T15" fmla="*/ 0 60000 65536"/>
                  <a:gd name="T16" fmla="*/ 0 60000 65536"/>
                  <a:gd name="T17" fmla="*/ 0 60000 65536"/>
                  <a:gd name="T18" fmla="*/ 0 w 312"/>
                  <a:gd name="T19" fmla="*/ 0 h 624"/>
                  <a:gd name="T20" fmla="*/ 312 w 312"/>
                  <a:gd name="T21" fmla="*/ 624 h 624"/>
                </a:gdLst>
                <a:ahLst/>
                <a:cxnLst>
                  <a:cxn ang="T12">
                    <a:pos x="T0" y="T1"/>
                  </a:cxn>
                  <a:cxn ang="T13">
                    <a:pos x="T2" y="T3"/>
                  </a:cxn>
                  <a:cxn ang="T14">
                    <a:pos x="T4" y="T5"/>
                  </a:cxn>
                  <a:cxn ang="T15">
                    <a:pos x="T6" y="T7"/>
                  </a:cxn>
                  <a:cxn ang="T16">
                    <a:pos x="T8" y="T9"/>
                  </a:cxn>
                  <a:cxn ang="T17">
                    <a:pos x="T10" y="T11"/>
                  </a:cxn>
                </a:cxnLst>
                <a:rect l="T18" t="T19" r="T20" b="T21"/>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3" name="Freeform 50"/>
              <p:cNvSpPr>
                <a:spLocks/>
              </p:cNvSpPr>
              <p:nvPr/>
            </p:nvSpPr>
            <p:spPr bwMode="white">
              <a:xfrm>
                <a:off x="2400" y="852"/>
                <a:ext cx="108" cy="228"/>
              </a:xfrm>
              <a:custGeom>
                <a:avLst/>
                <a:gdLst>
                  <a:gd name="T0" fmla="*/ 0 w 108"/>
                  <a:gd name="T1" fmla="*/ 0 h 228"/>
                  <a:gd name="T2" fmla="*/ 48 w 108"/>
                  <a:gd name="T3" fmla="*/ 120 h 228"/>
                  <a:gd name="T4" fmla="*/ 96 w 108"/>
                  <a:gd name="T5" fmla="*/ 192 h 228"/>
                  <a:gd name="T6" fmla="*/ 108 w 108"/>
                  <a:gd name="T7" fmla="*/ 228 h 228"/>
                  <a:gd name="T8" fmla="*/ 0 60000 65536"/>
                  <a:gd name="T9" fmla="*/ 0 60000 65536"/>
                  <a:gd name="T10" fmla="*/ 0 60000 65536"/>
                  <a:gd name="T11" fmla="*/ 0 60000 65536"/>
                  <a:gd name="T12" fmla="*/ 0 w 108"/>
                  <a:gd name="T13" fmla="*/ 0 h 228"/>
                  <a:gd name="T14" fmla="*/ 108 w 108"/>
                  <a:gd name="T15" fmla="*/ 228 h 228"/>
                </a:gdLst>
                <a:ahLst/>
                <a:cxnLst>
                  <a:cxn ang="T8">
                    <a:pos x="T0" y="T1"/>
                  </a:cxn>
                  <a:cxn ang="T9">
                    <a:pos x="T2" y="T3"/>
                  </a:cxn>
                  <a:cxn ang="T10">
                    <a:pos x="T4" y="T5"/>
                  </a:cxn>
                  <a:cxn ang="T11">
                    <a:pos x="T6" y="T7"/>
                  </a:cxn>
                </a:cxnLst>
                <a:rect l="T12" t="T13" r="T14" b="T15"/>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sp>
            <p:nvSpPr>
              <p:cNvPr id="25614" name="Freeform 51"/>
              <p:cNvSpPr>
                <a:spLocks/>
              </p:cNvSpPr>
              <p:nvPr/>
            </p:nvSpPr>
            <p:spPr bwMode="white">
              <a:xfrm>
                <a:off x="2184" y="586"/>
                <a:ext cx="521" cy="122"/>
              </a:xfrm>
              <a:custGeom>
                <a:avLst/>
                <a:gdLst>
                  <a:gd name="T0" fmla="*/ 0 w 521"/>
                  <a:gd name="T1" fmla="*/ 38 h 122"/>
                  <a:gd name="T2" fmla="*/ 156 w 521"/>
                  <a:gd name="T3" fmla="*/ 86 h 122"/>
                  <a:gd name="T4" fmla="*/ 228 w 521"/>
                  <a:gd name="T5" fmla="*/ 122 h 122"/>
                  <a:gd name="T6" fmla="*/ 432 w 521"/>
                  <a:gd name="T7" fmla="*/ 62 h 122"/>
                  <a:gd name="T8" fmla="*/ 468 w 521"/>
                  <a:gd name="T9" fmla="*/ 26 h 122"/>
                  <a:gd name="T10" fmla="*/ 492 w 521"/>
                  <a:gd name="T11" fmla="*/ 2 h 122"/>
                  <a:gd name="T12" fmla="*/ 0 60000 65536"/>
                  <a:gd name="T13" fmla="*/ 0 60000 65536"/>
                  <a:gd name="T14" fmla="*/ 0 60000 65536"/>
                  <a:gd name="T15" fmla="*/ 0 60000 65536"/>
                  <a:gd name="T16" fmla="*/ 0 60000 65536"/>
                  <a:gd name="T17" fmla="*/ 0 60000 65536"/>
                  <a:gd name="T18" fmla="*/ 0 w 521"/>
                  <a:gd name="T19" fmla="*/ 0 h 122"/>
                  <a:gd name="T20" fmla="*/ 521 w 521"/>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a:solidFill>
                  <a:srgbClr val="009900"/>
                </a:solidFill>
                <a:round/>
                <a:headEnd/>
                <a:tailEnd/>
              </a:ln>
              <a:extLst>
                <a:ext uri="{909E8E84-426E-40DD-AFC4-6F175D3DCCD1}">
                  <a14:hiddenFill xmlns:a14="http://schemas.microsoft.com/office/drawing/2010/main">
                    <a:solidFill>
                      <a:srgbClr val="FFFFFF"/>
                    </a:solidFill>
                  </a14:hiddenFill>
                </a:ext>
              </a:extLst>
            </p:spPr>
            <p:txBody>
              <a:bodyPr/>
              <a:lstStyle/>
              <a:p>
                <a:pPr defTabSz="914400" fontAlgn="base">
                  <a:spcBef>
                    <a:spcPct val="0"/>
                  </a:spcBef>
                  <a:spcAft>
                    <a:spcPct val="0"/>
                  </a:spcAft>
                </a:pPr>
                <a:endParaRPr lang="en-US">
                  <a:solidFill>
                    <a:srgbClr val="FFFFFF"/>
                  </a:solidFill>
                  <a:latin typeface="Myriad Web Pro" charset="0"/>
                  <a:cs typeface="Arial" panose="020B0604020202020204" pitchFamily="34" charset="0"/>
                </a:endParaRPr>
              </a:p>
            </p:txBody>
          </p:sp>
        </p:grpSp>
      </p:grpSp>
      <p:sp>
        <p:nvSpPr>
          <p:cNvPr id="25607" name="Text Box 52"/>
          <p:cNvSpPr txBox="1">
            <a:spLocks noChangeArrowheads="1"/>
          </p:cNvSpPr>
          <p:nvPr/>
        </p:nvSpPr>
        <p:spPr bwMode="white">
          <a:xfrm>
            <a:off x="393192" y="3108326"/>
            <a:ext cx="577900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ahoma" panose="020B0604030504040204" pitchFamily="34" charset="0"/>
              </a:defRPr>
            </a:lvl1pPr>
            <a:lvl2pPr marL="742950" indent="-285750" eaLnBrk="0" hangingPunct="0">
              <a:spcBef>
                <a:spcPct val="20000"/>
              </a:spcBef>
              <a:buChar char="–"/>
              <a:defRPr kumimoji="1" sz="2800">
                <a:solidFill>
                  <a:schemeClr val="tx1"/>
                </a:solidFill>
                <a:latin typeface="Tahoma" panose="020B0604030504040204" pitchFamily="34" charset="0"/>
              </a:defRPr>
            </a:lvl2pPr>
            <a:lvl3pPr marL="1143000" indent="-228600" eaLnBrk="0" hangingPunct="0">
              <a:spcBef>
                <a:spcPct val="20000"/>
              </a:spcBef>
              <a:buChar char="•"/>
              <a:defRPr kumimoji="1" sz="2400">
                <a:solidFill>
                  <a:schemeClr val="tx1"/>
                </a:solidFill>
                <a:latin typeface="Tahoma" panose="020B0604030504040204" pitchFamily="34" charset="0"/>
              </a:defRPr>
            </a:lvl3pPr>
            <a:lvl4pPr marL="1600200" indent="-228600" eaLnBrk="0" hangingPunct="0">
              <a:spcBef>
                <a:spcPct val="20000"/>
              </a:spcBef>
              <a:buChar char="–"/>
              <a:defRPr kumimoji="1" sz="2000">
                <a:solidFill>
                  <a:schemeClr val="tx1"/>
                </a:solidFill>
                <a:latin typeface="Tahoma" panose="020B0604030504040204" pitchFamily="34" charset="0"/>
              </a:defRPr>
            </a:lvl4pPr>
            <a:lvl5pPr marL="2057400" indent="-228600" eaLnBrk="0" hangingPunct="0">
              <a:spcBef>
                <a:spcPct val="20000"/>
              </a:spcBef>
              <a:buChar char="»"/>
              <a:defRPr kumimoji="1"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kumimoji="1"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kumimoji="1"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kumimoji="1"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kumimoji="1" sz="2000">
                <a:solidFill>
                  <a:schemeClr val="tx1"/>
                </a:solidFill>
                <a:latin typeface="Tahoma" panose="020B0604030504040204" pitchFamily="34" charset="0"/>
              </a:defRPr>
            </a:lvl9pPr>
          </a:lstStyle>
          <a:p>
            <a:pPr defTabSz="914400" fontAlgn="base">
              <a:spcBef>
                <a:spcPct val="0"/>
              </a:spcBef>
              <a:spcAft>
                <a:spcPct val="0"/>
              </a:spcAft>
              <a:buNone/>
            </a:pPr>
            <a:r>
              <a:rPr kumimoji="0" lang="en-US" altLang="en-US" sz="2000" dirty="0">
                <a:solidFill>
                  <a:srgbClr val="000000"/>
                </a:solidFill>
                <a:latin typeface="Times New Roman" panose="02020603050405020304" pitchFamily="18" charset="0"/>
                <a:cs typeface="Times New Roman" panose="02020603050405020304" pitchFamily="18" charset="0"/>
              </a:rPr>
              <a:t>Are there differences in resources along the cliff face?</a:t>
            </a:r>
          </a:p>
          <a:p>
            <a:pPr defTabSz="914400" fontAlgn="base">
              <a:spcBef>
                <a:spcPct val="0"/>
              </a:spcBef>
              <a:spcAft>
                <a:spcPct val="0"/>
              </a:spcAft>
              <a:buNone/>
            </a:pPr>
            <a:endParaRPr kumimoji="0" lang="en-US" altLang="en-US" sz="2000" dirty="0">
              <a:solidFill>
                <a:srgbClr val="000000"/>
              </a:solidFill>
              <a:latin typeface="Times New Roman" panose="02020603050405020304" pitchFamily="18" charset="0"/>
              <a:cs typeface="Times New Roman" panose="02020603050405020304" pitchFamily="18" charset="0"/>
            </a:endParaRPr>
          </a:p>
          <a:p>
            <a:pPr defTabSz="914400" fontAlgn="base">
              <a:spcBef>
                <a:spcPct val="0"/>
              </a:spcBef>
              <a:spcAft>
                <a:spcPct val="0"/>
              </a:spcAft>
              <a:buNone/>
            </a:pPr>
            <a:r>
              <a:rPr kumimoji="0" lang="en-US" altLang="en-US" sz="2000" dirty="0">
                <a:solidFill>
                  <a:srgbClr val="000000"/>
                </a:solidFill>
                <a:latin typeface="Times New Roman" panose="02020603050405020304" pitchFamily="18" charset="0"/>
                <a:cs typeface="Times New Roman" panose="02020603050405020304" pitchFamily="18" charset="0"/>
              </a:rPr>
              <a:t>What should, generally, be done?</a:t>
            </a:r>
          </a:p>
          <a:p>
            <a:pPr defTabSz="914400" fontAlgn="base">
              <a:spcBef>
                <a:spcPct val="0"/>
              </a:spcBef>
              <a:spcAft>
                <a:spcPct val="0"/>
              </a:spcAft>
              <a:buNone/>
            </a:pPr>
            <a:endParaRPr kumimoji="0" lang="en-US" altLang="en-US" sz="2000" dirty="0">
              <a:solidFill>
                <a:srgbClr val="000000"/>
              </a:solidFill>
              <a:latin typeface="Times New Roman" panose="02020603050405020304" pitchFamily="18" charset="0"/>
              <a:cs typeface="Times New Roman" panose="02020603050405020304" pitchFamily="18" charset="0"/>
            </a:endParaRPr>
          </a:p>
          <a:p>
            <a:pPr defTabSz="914400" fontAlgn="base">
              <a:spcBef>
                <a:spcPct val="0"/>
              </a:spcBef>
              <a:spcAft>
                <a:spcPct val="0"/>
              </a:spcAft>
              <a:buNone/>
            </a:pPr>
            <a:r>
              <a:rPr kumimoji="0" lang="en-US" altLang="en-US" sz="2000" dirty="0">
                <a:solidFill>
                  <a:srgbClr val="000000"/>
                </a:solidFill>
                <a:latin typeface="Times New Roman" panose="02020603050405020304" pitchFamily="18" charset="0"/>
                <a:cs typeface="Times New Roman" panose="02020603050405020304" pitchFamily="18" charset="0"/>
              </a:rPr>
              <a:t>What could the nutrition profession do?</a:t>
            </a:r>
          </a:p>
          <a:p>
            <a:pPr defTabSz="914400" fontAlgn="base">
              <a:spcBef>
                <a:spcPct val="0"/>
              </a:spcBef>
              <a:spcAft>
                <a:spcPct val="0"/>
              </a:spcAft>
              <a:buNone/>
            </a:pPr>
            <a:endParaRPr kumimoji="0" lang="en-US" altLang="en-US" sz="2000" dirty="0">
              <a:solidFill>
                <a:srgbClr val="000000"/>
              </a:solidFill>
              <a:latin typeface="Times New Roman" panose="02020603050405020304" pitchFamily="18" charset="0"/>
              <a:cs typeface="Times New Roman" panose="02020603050405020304" pitchFamily="18" charset="0"/>
            </a:endParaRPr>
          </a:p>
          <a:p>
            <a:pPr defTabSz="914400" fontAlgn="base">
              <a:spcBef>
                <a:spcPct val="0"/>
              </a:spcBef>
              <a:spcAft>
                <a:spcPct val="0"/>
              </a:spcAft>
              <a:buNone/>
            </a:pPr>
            <a:r>
              <a:rPr kumimoji="0" lang="en-US" altLang="en-US" sz="2000" dirty="0">
                <a:solidFill>
                  <a:srgbClr val="000000"/>
                </a:solidFill>
                <a:latin typeface="Times New Roman" panose="02020603050405020304" pitchFamily="18" charset="0"/>
                <a:cs typeface="Times New Roman" panose="02020603050405020304" pitchFamily="18" charset="0"/>
              </a:rPr>
              <a:t>What could you do? </a:t>
            </a:r>
          </a:p>
          <a:p>
            <a:pPr defTabSz="914400" fontAlgn="base">
              <a:spcBef>
                <a:spcPct val="0"/>
              </a:spcBef>
              <a:spcAft>
                <a:spcPct val="0"/>
              </a:spcAft>
              <a:buNone/>
            </a:pPr>
            <a:endParaRPr kumimoji="0" lang="en-US" altLang="en-US"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8664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eaLnBrk="1" hangingPunct="1"/>
            <a:r>
              <a:rPr lang="en-US" altLang="en-US" dirty="0"/>
              <a:t>Toward Achieving health equity</a:t>
            </a:r>
            <a:br>
              <a:rPr lang="en-US" altLang="en-US" dirty="0"/>
            </a:br>
            <a:r>
              <a:rPr lang="en-US" altLang="en-US" b="0" i="1" dirty="0"/>
              <a:t>Strategies for </a:t>
            </a:r>
            <a:r>
              <a:rPr lang="en-US" altLang="en-US" b="0" i="1" u="sng" dirty="0"/>
              <a:t>Everyone</a:t>
            </a:r>
            <a:endParaRPr lang="en-US" altLang="en-US" b="0" u="sng" dirty="0"/>
          </a:p>
        </p:txBody>
      </p:sp>
      <p:sp>
        <p:nvSpPr>
          <p:cNvPr id="5" name="Content Placeholder 4"/>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en-US" altLang="en-US" dirty="0"/>
          </a:p>
          <a:p>
            <a:pPr eaLnBrk="1" hangingPunct="1"/>
            <a:r>
              <a:rPr lang="en-US" altLang="en-US" dirty="0"/>
              <a:t>Understand the importance of history and environment</a:t>
            </a:r>
          </a:p>
          <a:p>
            <a:pPr eaLnBrk="1" hangingPunct="1"/>
            <a:r>
              <a:rPr lang="en-US" altLang="en-US" dirty="0"/>
              <a:t>Challenge the narrow focus on the individual</a:t>
            </a:r>
          </a:p>
          <a:p>
            <a:pPr eaLnBrk="1" hangingPunct="1"/>
            <a:r>
              <a:rPr lang="en-US" altLang="en-US" dirty="0"/>
              <a:t>View systems and structures as modifiable</a:t>
            </a:r>
          </a:p>
          <a:p>
            <a:pPr eaLnBrk="1" hangingPunct="1"/>
            <a:r>
              <a:rPr lang="en-US" altLang="en-US" dirty="0"/>
              <a:t>Find creative and effective ways to transform consumers to citizens</a:t>
            </a:r>
          </a:p>
          <a:p>
            <a:pPr eaLnBrk="1" hangingPunct="1"/>
            <a:r>
              <a:rPr lang="en-US" altLang="en-US" dirty="0"/>
              <a:t>Break down barriers to opportunity</a:t>
            </a:r>
          </a:p>
          <a:p>
            <a:pPr eaLnBrk="1" hangingPunct="1"/>
            <a:r>
              <a:rPr lang="en-US" altLang="en-US" dirty="0"/>
              <a:t>Build bridges to opportunity</a:t>
            </a:r>
          </a:p>
        </p:txBody>
      </p:sp>
    </p:spTree>
    <p:extLst>
      <p:ext uri="{BB962C8B-B14F-4D97-AF65-F5344CB8AC3E}">
        <p14:creationId xmlns:p14="http://schemas.microsoft.com/office/powerpoint/2010/main" val="81603401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 end="1"/>
                                            </p:txEl>
                                          </p:spTgt>
                                        </p:tgtEl>
                                        <p:attrNameLst>
                                          <p:attrName>ppt_c</p:attrName>
                                        </p:attrNameLst>
                                      </p:cBhvr>
                                      <p:to>
                                        <a:srgbClr val="C0C0C0"/>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rgbClr val="C0C0C0"/>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3" end="3"/>
                                            </p:txEl>
                                          </p:spTgt>
                                        </p:tgtEl>
                                        <p:attrNameLst>
                                          <p:attrName>ppt_c</p:attrName>
                                        </p:attrNameLst>
                                      </p:cBhvr>
                                      <p:to>
                                        <a:srgbClr val="C0C0C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4" end="4"/>
                                            </p:txEl>
                                          </p:spTgt>
                                        </p:tgtEl>
                                        <p:attrNameLst>
                                          <p:attrName>ppt_c</p:attrName>
                                        </p:attrNameLst>
                                      </p:cBhvr>
                                      <p:to>
                                        <a:srgbClr val="C0C0C0"/>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5" end="5"/>
                                            </p:txEl>
                                          </p:spTgt>
                                        </p:tgtEl>
                                        <p:attrNameLst>
                                          <p:attrName>ppt_c</p:attrName>
                                        </p:attrNameLst>
                                      </p:cBhvr>
                                      <p:to>
                                        <a:srgbClr val="C0C0C0"/>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Clinical Dietitians</a:t>
            </a:r>
            <a:endParaRPr lang="en-US" altLang="en-US" u="sng"/>
          </a:p>
        </p:txBody>
      </p:sp>
      <p:sp>
        <p:nvSpPr>
          <p:cNvPr id="29699"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tLang="en-US" sz="2000" dirty="0"/>
          </a:p>
        </p:txBody>
      </p:sp>
      <p:sp>
        <p:nvSpPr>
          <p:cNvPr id="29700"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endParaRPr lang="en-US" altLang="en-US"/>
          </a:p>
        </p:txBody>
      </p:sp>
    </p:spTree>
    <p:extLst>
      <p:ext uri="{BB962C8B-B14F-4D97-AF65-F5344CB8AC3E}">
        <p14:creationId xmlns:p14="http://schemas.microsoft.com/office/powerpoint/2010/main" val="331270751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Clinical Dietitians</a:t>
            </a:r>
            <a:endParaRPr lang="en-US" altLang="en-US" u="sng"/>
          </a:p>
        </p:txBody>
      </p:sp>
      <p:sp>
        <p:nvSpPr>
          <p:cNvPr id="29699"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dirty="0"/>
              <a:t>The best solutions to health problems are usually in the client.</a:t>
            </a:r>
          </a:p>
          <a:p>
            <a:endParaRPr lang="en-US" altLang="en-US" sz="2000" dirty="0"/>
          </a:p>
          <a:p>
            <a:r>
              <a:rPr lang="en-US" altLang="en-US" sz="2000" dirty="0"/>
              <a:t>Link your clients with options free and low-cost nutrition services for ongoing education, diabetes supplies and food. </a:t>
            </a:r>
          </a:p>
          <a:p>
            <a:endParaRPr lang="en-US" altLang="en-US" sz="2000" dirty="0"/>
          </a:p>
          <a:p>
            <a:r>
              <a:rPr lang="en-US" altLang="en-US" sz="2000" dirty="0"/>
              <a:t>Be flexible with nutrition guidelines and take into consideration ethnic and traditional food-ways. </a:t>
            </a:r>
          </a:p>
          <a:p>
            <a:endParaRPr lang="en-US" altLang="en-US" sz="2000" dirty="0"/>
          </a:p>
          <a:p>
            <a:r>
              <a:rPr lang="en-US" altLang="en-US" sz="2000" dirty="0"/>
              <a:t>Collaborate with other services including social services, nursing, and physical therapy and pharmacy. </a:t>
            </a:r>
          </a:p>
          <a:p>
            <a:endParaRPr lang="en-US" altLang="en-US" sz="2000" dirty="0"/>
          </a:p>
          <a:p>
            <a:r>
              <a:rPr lang="en-US" altLang="en-US" sz="2000" dirty="0"/>
              <a:t>Offer food and nutrition programs in varying languages. </a:t>
            </a:r>
          </a:p>
          <a:p>
            <a:endParaRPr lang="en-US" altLang="en-US" sz="2000" dirty="0"/>
          </a:p>
        </p:txBody>
      </p:sp>
    </p:spTree>
    <p:extLst>
      <p:ext uri="{BB962C8B-B14F-4D97-AF65-F5344CB8AC3E}">
        <p14:creationId xmlns:p14="http://schemas.microsoft.com/office/powerpoint/2010/main" val="391552063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Clinical Dietitians</a:t>
            </a:r>
            <a:endParaRPr lang="en-US" altLang="en-US" u="sng"/>
          </a:p>
        </p:txBody>
      </p:sp>
      <p:sp>
        <p:nvSpPr>
          <p:cNvPr id="30723" name="Content Placeholder 2"/>
          <p:cNvSpPr>
            <a:spLocks noGrp="1"/>
          </p:cNvSpPr>
          <p:nvPr>
            <p:ph idx="1"/>
          </p:nvPr>
        </p:nvSpPr>
        <p:spPr bwMode="auto">
          <a:xfrm>
            <a:off x="1981200" y="16002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000"/>
              <a:t>Collaborate with Physical Therapy to provide an exercise program for low-income clients. </a:t>
            </a:r>
          </a:p>
          <a:p>
            <a:endParaRPr lang="en-US" altLang="en-US" sz="2000"/>
          </a:p>
          <a:p>
            <a:r>
              <a:rPr lang="en-US" altLang="en-US" sz="2000"/>
              <a:t>Work with employers to offer free health screening with nutrition education.</a:t>
            </a:r>
          </a:p>
          <a:p>
            <a:endParaRPr lang="en-US" altLang="en-US" sz="2000"/>
          </a:p>
          <a:p>
            <a:r>
              <a:rPr lang="en-US" altLang="en-US" sz="2000"/>
              <a:t>Promote client follow-up phone calls for questions that arise after discharge or screenings.</a:t>
            </a:r>
          </a:p>
          <a:p>
            <a:endParaRPr lang="en-US" altLang="en-US" sz="2000"/>
          </a:p>
          <a:p>
            <a:r>
              <a:rPr lang="en-US" altLang="en-US" sz="2000"/>
              <a:t>Partner with  local dentist to offer low-income clients services. </a:t>
            </a:r>
          </a:p>
          <a:p>
            <a:endParaRPr lang="en-US" altLang="en-US" sz="2000"/>
          </a:p>
          <a:p>
            <a:r>
              <a:rPr lang="en-US" altLang="en-US" sz="2000"/>
              <a:t>Be proactive in hiring a racially, ethnically and age-related diverse population of employees.</a:t>
            </a:r>
          </a:p>
          <a:p>
            <a:endParaRPr lang="en-US" altLang="en-US" sz="2000"/>
          </a:p>
        </p:txBody>
      </p:sp>
    </p:spTree>
    <p:extLst>
      <p:ext uri="{BB962C8B-B14F-4D97-AF65-F5344CB8AC3E}">
        <p14:creationId xmlns:p14="http://schemas.microsoft.com/office/powerpoint/2010/main" val="1013814649"/>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Public Health Dietitians</a:t>
            </a:r>
            <a:endParaRPr lang="en-US" altLang="en-US" u="sng"/>
          </a:p>
        </p:txBody>
      </p:sp>
      <p:sp>
        <p:nvSpPr>
          <p:cNvPr id="3" name="Content Placeholder 2"/>
          <p:cNvSpPr>
            <a:spLocks noGrp="1"/>
          </p:cNvSpPr>
          <p:nvPr>
            <p:ph idx="1"/>
          </p:nvPr>
        </p:nvSpPr>
        <p:spPr>
          <a:xfrm>
            <a:off x="1981200" y="1600200"/>
            <a:ext cx="8229600" cy="4191000"/>
          </a:xfrm>
        </p:spPr>
        <p:txBody>
          <a:bodyPr/>
          <a:lstStyle/>
          <a:p>
            <a:pPr>
              <a:defRPr/>
            </a:pPr>
            <a:endParaRPr lang="en-US" dirty="0"/>
          </a:p>
        </p:txBody>
      </p:sp>
      <p:sp>
        <p:nvSpPr>
          <p:cNvPr id="31748"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endParaRPr lang="en-US" altLang="en-US"/>
          </a:p>
        </p:txBody>
      </p:sp>
    </p:spTree>
    <p:extLst>
      <p:ext uri="{BB962C8B-B14F-4D97-AF65-F5344CB8AC3E}">
        <p14:creationId xmlns:p14="http://schemas.microsoft.com/office/powerpoint/2010/main" val="3982149794"/>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Public Health Dietitians</a:t>
            </a:r>
            <a:endParaRPr lang="en-US" altLang="en-US" u="sng"/>
          </a:p>
        </p:txBody>
      </p:sp>
      <p:sp>
        <p:nvSpPr>
          <p:cNvPr id="3" name="Content Placeholder 2"/>
          <p:cNvSpPr>
            <a:spLocks noGrp="1"/>
          </p:cNvSpPr>
          <p:nvPr>
            <p:ph idx="1"/>
          </p:nvPr>
        </p:nvSpPr>
        <p:spPr>
          <a:xfrm>
            <a:off x="975360" y="1682496"/>
            <a:ext cx="9713976" cy="4191000"/>
          </a:xfrm>
        </p:spPr>
        <p:txBody>
          <a:bodyPr/>
          <a:lstStyle/>
          <a:p>
            <a:pPr>
              <a:defRPr/>
            </a:pPr>
            <a:r>
              <a:rPr lang="en-US" dirty="0"/>
              <a:t>The best solutions are in the communities you serve.</a:t>
            </a:r>
          </a:p>
          <a:p>
            <a:pPr>
              <a:defRPr/>
            </a:pPr>
            <a:endParaRPr lang="en-US" dirty="0"/>
          </a:p>
          <a:p>
            <a:pPr>
              <a:defRPr/>
            </a:pPr>
            <a:r>
              <a:rPr lang="en-US" dirty="0"/>
              <a:t>Build upon native, indigenous and ethnic </a:t>
            </a:r>
            <a:r>
              <a:rPr lang="en-US" dirty="0" err="1"/>
              <a:t>foodways</a:t>
            </a:r>
            <a:r>
              <a:rPr lang="en-US" dirty="0"/>
              <a:t> to offer sustainable lifestyles recommendations. </a:t>
            </a:r>
          </a:p>
          <a:p>
            <a:pPr>
              <a:defRPr/>
            </a:pPr>
            <a:endParaRPr lang="en-US" dirty="0"/>
          </a:p>
          <a:p>
            <a:pPr>
              <a:defRPr/>
            </a:pPr>
            <a:r>
              <a:rPr lang="en-US" dirty="0"/>
              <a:t>Identify leaders to serve as community nutrition advisors. </a:t>
            </a:r>
          </a:p>
          <a:p>
            <a:pPr>
              <a:defRPr/>
            </a:pPr>
            <a:endParaRPr lang="en-US" dirty="0"/>
          </a:p>
          <a:p>
            <a:pPr>
              <a:defRPr/>
            </a:pPr>
            <a:r>
              <a:rPr lang="en-US" dirty="0"/>
              <a:t>Seek insights from community advisors on how to craft messages for their communities.</a:t>
            </a:r>
          </a:p>
          <a:p>
            <a:pPr marL="0" indent="0">
              <a:buNone/>
              <a:defRPr/>
            </a:pPr>
            <a:r>
              <a:rPr lang="en-US" dirty="0"/>
              <a:t> </a:t>
            </a:r>
          </a:p>
          <a:p>
            <a:pPr>
              <a:defRPr/>
            </a:pPr>
            <a:r>
              <a:rPr lang="en-US" dirty="0"/>
              <a:t>Seek collaborations with neighborhood grocery stores. </a:t>
            </a:r>
          </a:p>
          <a:p>
            <a:pPr>
              <a:defRPr/>
            </a:pPr>
            <a:endParaRPr lang="en-US" dirty="0"/>
          </a:p>
        </p:txBody>
      </p:sp>
    </p:spTree>
    <p:extLst>
      <p:ext uri="{BB962C8B-B14F-4D97-AF65-F5344CB8AC3E}">
        <p14:creationId xmlns:p14="http://schemas.microsoft.com/office/powerpoint/2010/main" val="395771851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a:t>Achieving health equity</a:t>
            </a:r>
            <a:br>
              <a:rPr lang="en-US" altLang="en-US"/>
            </a:br>
            <a:r>
              <a:rPr lang="en-US" altLang="en-US" b="0" i="1"/>
              <a:t>Strategies for </a:t>
            </a:r>
            <a:r>
              <a:rPr lang="en-US" altLang="en-US" b="0" i="1" u="sng"/>
              <a:t>Public Health Dietitians</a:t>
            </a:r>
            <a:endParaRPr lang="en-US" altLang="en-US" u="sng"/>
          </a:p>
        </p:txBody>
      </p:sp>
      <p:sp>
        <p:nvSpPr>
          <p:cNvPr id="3" name="Content Placeholder 2"/>
          <p:cNvSpPr>
            <a:spLocks noGrp="1"/>
          </p:cNvSpPr>
          <p:nvPr>
            <p:ph idx="1"/>
          </p:nvPr>
        </p:nvSpPr>
        <p:spPr>
          <a:xfrm>
            <a:off x="740664" y="2066544"/>
            <a:ext cx="10360152" cy="3724656"/>
          </a:xfrm>
        </p:spPr>
        <p:txBody>
          <a:bodyPr/>
          <a:lstStyle/>
          <a:p>
            <a:pPr>
              <a:defRPr/>
            </a:pPr>
            <a:r>
              <a:rPr lang="en-US" dirty="0"/>
              <a:t>Demonstrate healthy cooking tips with foods from diverse cultures. </a:t>
            </a:r>
          </a:p>
          <a:p>
            <a:pPr>
              <a:defRPr/>
            </a:pPr>
            <a:endParaRPr lang="en-US" dirty="0"/>
          </a:p>
          <a:p>
            <a:pPr>
              <a:defRPr/>
            </a:pPr>
            <a:r>
              <a:rPr lang="en-US" dirty="0"/>
              <a:t>Assess low-literacy materials for the local community citizens on health and nutrition issues.</a:t>
            </a:r>
          </a:p>
          <a:p>
            <a:pPr marL="0" indent="0">
              <a:buNone/>
              <a:defRPr/>
            </a:pPr>
            <a:r>
              <a:rPr lang="en-US" dirty="0"/>
              <a:t> </a:t>
            </a:r>
          </a:p>
          <a:p>
            <a:pPr>
              <a:defRPr/>
            </a:pPr>
            <a:r>
              <a:rPr lang="en-US" dirty="0"/>
              <a:t>Develop new educational materials as needed to reflect the appropriate literacy and cultural factors. </a:t>
            </a:r>
          </a:p>
          <a:p>
            <a:pPr marL="0" indent="0">
              <a:buNone/>
              <a:defRPr/>
            </a:pPr>
            <a:r>
              <a:rPr lang="en-US" dirty="0"/>
              <a:t> </a:t>
            </a:r>
          </a:p>
        </p:txBody>
      </p:sp>
    </p:spTree>
    <p:extLst>
      <p:ext uri="{BB962C8B-B14F-4D97-AF65-F5344CB8AC3E}">
        <p14:creationId xmlns:p14="http://schemas.microsoft.com/office/powerpoint/2010/main" val="304819610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u="sng" dirty="0"/>
              <a:t>Counseling Considerations</a:t>
            </a:r>
          </a:p>
        </p:txBody>
      </p:sp>
      <p:sp>
        <p:nvSpPr>
          <p:cNvPr id="3" name="Content Placeholder 2"/>
          <p:cNvSpPr>
            <a:spLocks noGrp="1"/>
          </p:cNvSpPr>
          <p:nvPr>
            <p:ph idx="1"/>
          </p:nvPr>
        </p:nvSpPr>
        <p:spPr>
          <a:xfrm>
            <a:off x="1981200" y="1600200"/>
            <a:ext cx="8229600" cy="4191000"/>
          </a:xfrm>
        </p:spPr>
        <p:txBody>
          <a:bodyPr/>
          <a:lstStyle/>
          <a:p>
            <a:pPr marL="0" indent="0">
              <a:buNone/>
              <a:defRPr/>
            </a:pPr>
            <a:r>
              <a:rPr lang="en-US" dirty="0"/>
              <a:t> </a:t>
            </a:r>
          </a:p>
          <a:p>
            <a:pPr>
              <a:defRPr/>
            </a:pPr>
            <a:endParaRPr lang="en-US" dirty="0"/>
          </a:p>
          <a:p>
            <a:pPr marL="0" indent="0">
              <a:buNone/>
              <a:defRPr/>
            </a:pPr>
            <a:r>
              <a:rPr lang="en-US" dirty="0"/>
              <a:t> </a:t>
            </a:r>
          </a:p>
        </p:txBody>
      </p:sp>
      <p:sp>
        <p:nvSpPr>
          <p:cNvPr id="32772"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endParaRPr lang="en-US" altLang="en-US"/>
          </a:p>
        </p:txBody>
      </p:sp>
    </p:spTree>
    <p:extLst>
      <p:ext uri="{BB962C8B-B14F-4D97-AF65-F5344CB8AC3E}">
        <p14:creationId xmlns:p14="http://schemas.microsoft.com/office/powerpoint/2010/main" val="2318031815"/>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u="sng" dirty="0"/>
              <a:t>Counseling Considerations</a:t>
            </a:r>
          </a:p>
        </p:txBody>
      </p:sp>
      <p:sp>
        <p:nvSpPr>
          <p:cNvPr id="3" name="Content Placeholder 2"/>
          <p:cNvSpPr>
            <a:spLocks noGrp="1"/>
          </p:cNvSpPr>
          <p:nvPr>
            <p:ph idx="1"/>
          </p:nvPr>
        </p:nvSpPr>
        <p:spPr>
          <a:xfrm>
            <a:off x="1981200" y="1600200"/>
            <a:ext cx="8229600" cy="4191000"/>
          </a:xfrm>
        </p:spPr>
        <p:txBody>
          <a:bodyPr/>
          <a:lstStyle/>
          <a:p>
            <a:pPr>
              <a:defRPr/>
            </a:pPr>
            <a:r>
              <a:rPr lang="en-US" dirty="0"/>
              <a:t>Flexibility in scheduling. </a:t>
            </a:r>
          </a:p>
          <a:p>
            <a:pPr>
              <a:defRPr/>
            </a:pPr>
            <a:endParaRPr lang="en-US" dirty="0"/>
          </a:p>
          <a:p>
            <a:pPr>
              <a:defRPr/>
            </a:pPr>
            <a:r>
              <a:rPr lang="en-US" dirty="0"/>
              <a:t>Check your space, resources and handouts. </a:t>
            </a:r>
          </a:p>
          <a:p>
            <a:pPr>
              <a:defRPr/>
            </a:pPr>
            <a:endParaRPr lang="en-US" dirty="0"/>
          </a:p>
          <a:p>
            <a:pPr>
              <a:defRPr/>
            </a:pPr>
            <a:r>
              <a:rPr lang="en-US" dirty="0"/>
              <a:t>Observe and mirror nonverbal clues.</a:t>
            </a:r>
          </a:p>
          <a:p>
            <a:pPr marL="0" indent="0">
              <a:buNone/>
              <a:defRPr/>
            </a:pPr>
            <a:r>
              <a:rPr lang="en-US" dirty="0"/>
              <a:t> </a:t>
            </a:r>
          </a:p>
          <a:p>
            <a:pPr>
              <a:defRPr/>
            </a:pPr>
            <a:endParaRPr lang="en-US" dirty="0"/>
          </a:p>
          <a:p>
            <a:pPr marL="0" indent="0">
              <a:buNone/>
              <a:defRPr/>
            </a:pPr>
            <a:r>
              <a:rPr lang="en-US" dirty="0"/>
              <a:t> </a:t>
            </a:r>
          </a:p>
        </p:txBody>
      </p:sp>
      <p:sp>
        <p:nvSpPr>
          <p:cNvPr id="32772"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endParaRPr lang="en-US" altLang="en-US"/>
          </a:p>
        </p:txBody>
      </p:sp>
    </p:spTree>
    <p:extLst>
      <p:ext uri="{BB962C8B-B14F-4D97-AF65-F5344CB8AC3E}">
        <p14:creationId xmlns:p14="http://schemas.microsoft.com/office/powerpoint/2010/main" val="3131603053"/>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r>
              <a:rPr lang="en-US" altLang="en-US" u="sng" dirty="0"/>
              <a:t>Counseling Considerations</a:t>
            </a:r>
          </a:p>
        </p:txBody>
      </p:sp>
      <p:sp>
        <p:nvSpPr>
          <p:cNvPr id="3" name="Content Placeholder 2"/>
          <p:cNvSpPr>
            <a:spLocks noGrp="1"/>
          </p:cNvSpPr>
          <p:nvPr>
            <p:ph idx="1"/>
          </p:nvPr>
        </p:nvSpPr>
        <p:spPr>
          <a:xfrm>
            <a:off x="1981200" y="1600200"/>
            <a:ext cx="8229600" cy="4191000"/>
          </a:xfrm>
        </p:spPr>
        <p:txBody>
          <a:bodyPr/>
          <a:lstStyle/>
          <a:p>
            <a:pPr>
              <a:defRPr/>
            </a:pPr>
            <a:endParaRPr lang="en-US" dirty="0"/>
          </a:p>
          <a:p>
            <a:pPr>
              <a:defRPr/>
            </a:pPr>
            <a:r>
              <a:rPr lang="en-US" dirty="0"/>
              <a:t>Show understanding, curiosity, respect and…seek first to understand. </a:t>
            </a:r>
          </a:p>
          <a:p>
            <a:pPr>
              <a:defRPr/>
            </a:pPr>
            <a:endParaRPr lang="en-US" dirty="0"/>
          </a:p>
          <a:p>
            <a:pPr>
              <a:defRPr/>
            </a:pPr>
            <a:r>
              <a:rPr lang="en-US" dirty="0"/>
              <a:t>Match objectives to the client(s).</a:t>
            </a:r>
          </a:p>
          <a:p>
            <a:pPr>
              <a:defRPr/>
            </a:pPr>
            <a:endParaRPr lang="en-US" dirty="0"/>
          </a:p>
          <a:p>
            <a:pPr>
              <a:defRPr/>
            </a:pPr>
            <a:r>
              <a:rPr lang="en-US" dirty="0"/>
              <a:t>Use the teach-back method</a:t>
            </a:r>
          </a:p>
          <a:p>
            <a:pPr>
              <a:defRPr/>
            </a:pPr>
            <a:endParaRPr lang="en-US" dirty="0"/>
          </a:p>
          <a:p>
            <a:pPr>
              <a:defRPr/>
            </a:pPr>
            <a:r>
              <a:rPr lang="en-US" dirty="0"/>
              <a:t>Use a translator </a:t>
            </a:r>
          </a:p>
          <a:p>
            <a:pPr marL="0" indent="0">
              <a:buNone/>
              <a:defRPr/>
            </a:pPr>
            <a:r>
              <a:rPr lang="en-US" dirty="0"/>
              <a:t> </a:t>
            </a:r>
          </a:p>
        </p:txBody>
      </p:sp>
      <p:sp>
        <p:nvSpPr>
          <p:cNvPr id="32772" name="Text Placeholder 3"/>
          <p:cNvSpPr>
            <a:spLocks noGrp="1"/>
          </p:cNvSpPr>
          <p:nvPr>
            <p:ph type="body"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endParaRPr lang="en-US" altLang="en-US"/>
          </a:p>
        </p:txBody>
      </p:sp>
    </p:spTree>
    <p:extLst>
      <p:ext uri="{BB962C8B-B14F-4D97-AF65-F5344CB8AC3E}">
        <p14:creationId xmlns:p14="http://schemas.microsoft.com/office/powerpoint/2010/main" val="70958885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TEACH Back Method</a:t>
            </a:r>
          </a:p>
        </p:txBody>
      </p:sp>
      <p:sp>
        <p:nvSpPr>
          <p:cNvPr id="3" name="Content Placeholder 2"/>
          <p:cNvSpPr>
            <a:spLocks noGrp="1"/>
          </p:cNvSpPr>
          <p:nvPr>
            <p:ph idx="1"/>
          </p:nvPr>
        </p:nvSpPr>
        <p:spPr/>
        <p:txBody>
          <a:bodyPr/>
          <a:lstStyle/>
          <a:p>
            <a:r>
              <a:rPr lang="en-US" dirty="0">
                <a:hlinkClick r:id="rId2"/>
              </a:rPr>
              <a:t>https://www.youtube.com/watch?v=cllXBnHBiD4</a:t>
            </a:r>
            <a:endParaRPr lang="en-US" dirty="0"/>
          </a:p>
          <a:p>
            <a:endParaRPr lang="en-US" dirty="0"/>
          </a:p>
          <a:p>
            <a:r>
              <a:rPr lang="en-US" dirty="0">
                <a:hlinkClick r:id="rId3"/>
              </a:rPr>
              <a:t>https://www.niddk.nih.gov/health-information/professionals/clinical-tools-patient-management/diabetes/game-plan-preventing-type-2-diabetes/how-talk-patients-about-prediabetes-diagnosis/use-teach-back-method</a:t>
            </a:r>
            <a:r>
              <a:rPr lang="en-US" dirty="0"/>
              <a:t> </a:t>
            </a:r>
          </a:p>
        </p:txBody>
      </p:sp>
    </p:spTree>
    <p:extLst>
      <p:ext uri="{BB962C8B-B14F-4D97-AF65-F5344CB8AC3E}">
        <p14:creationId xmlns:p14="http://schemas.microsoft.com/office/powerpoint/2010/main" val="1804469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Teach back method Activity</a:t>
            </a:r>
          </a:p>
        </p:txBody>
      </p:sp>
      <p:sp>
        <p:nvSpPr>
          <p:cNvPr id="3" name="Content Placeholder 2"/>
          <p:cNvSpPr>
            <a:spLocks noGrp="1"/>
          </p:cNvSpPr>
          <p:nvPr>
            <p:ph idx="1"/>
          </p:nvPr>
        </p:nvSpPr>
        <p:spPr/>
        <p:txBody>
          <a:bodyPr>
            <a:normAutofit fontScale="62500" lnSpcReduction="20000"/>
          </a:bodyPr>
          <a:lstStyle/>
          <a:p>
            <a:r>
              <a:rPr lang="en-US" sz="3600" dirty="0"/>
              <a:t>Pretend we are </a:t>
            </a:r>
            <a:r>
              <a:rPr lang="en-US" sz="3600" i="1" dirty="0"/>
              <a:t>well</a:t>
            </a:r>
            <a:r>
              <a:rPr lang="en-US" sz="3600" dirty="0"/>
              <a:t> into the counseling session.  You have already introduced yourself, learned what the client knows, wants to know, etiology, etc. </a:t>
            </a:r>
          </a:p>
          <a:p>
            <a:endParaRPr lang="en-US" sz="3600" dirty="0"/>
          </a:p>
          <a:p>
            <a:r>
              <a:rPr lang="en-US" sz="3600" dirty="0"/>
              <a:t>Ask permission to </a:t>
            </a:r>
            <a:r>
              <a:rPr lang="en-US" sz="3600"/>
              <a:t>provide information. </a:t>
            </a:r>
          </a:p>
          <a:p>
            <a:endParaRPr lang="en-US" sz="3600" dirty="0"/>
          </a:p>
          <a:p>
            <a:r>
              <a:rPr lang="en-US" sz="3600" dirty="0"/>
              <a:t>Provide your “911” nutrition information.</a:t>
            </a:r>
          </a:p>
          <a:p>
            <a:endParaRPr lang="en-US" sz="3600" dirty="0"/>
          </a:p>
          <a:p>
            <a:r>
              <a:rPr lang="en-US" sz="3600" dirty="0"/>
              <a:t>Introduce the teach back method.</a:t>
            </a:r>
          </a:p>
          <a:p>
            <a:endParaRPr lang="en-US" sz="3600" dirty="0"/>
          </a:p>
          <a:p>
            <a:r>
              <a:rPr lang="en-US" sz="3600" dirty="0"/>
              <a:t>Show using the teach back method.</a:t>
            </a:r>
          </a:p>
          <a:p>
            <a:endParaRPr lang="en-US" sz="3600" dirty="0"/>
          </a:p>
          <a:p>
            <a:r>
              <a:rPr lang="en-US" sz="3600" dirty="0">
                <a:solidFill>
                  <a:srgbClr val="00B050"/>
                </a:solidFill>
              </a:rPr>
              <a:t>As you watch others’ demos, use 10-tips handout to check peers’ techniques.</a:t>
            </a:r>
          </a:p>
        </p:txBody>
      </p:sp>
    </p:spTree>
    <p:extLst>
      <p:ext uri="{BB962C8B-B14F-4D97-AF65-F5344CB8AC3E}">
        <p14:creationId xmlns:p14="http://schemas.microsoft.com/office/powerpoint/2010/main" val="812247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Reflective listening</a:t>
            </a:r>
          </a:p>
        </p:txBody>
      </p:sp>
      <p:sp>
        <p:nvSpPr>
          <p:cNvPr id="3" name="Content Placeholder 2"/>
          <p:cNvSpPr>
            <a:spLocks noGrp="1"/>
          </p:cNvSpPr>
          <p:nvPr>
            <p:ph idx="1"/>
          </p:nvPr>
        </p:nvSpPr>
        <p:spPr>
          <a:xfrm>
            <a:off x="987727" y="834453"/>
            <a:ext cx="10861766" cy="5076091"/>
          </a:xfrm>
        </p:spPr>
        <p:txBody>
          <a:bodyPr>
            <a:noAutofit/>
          </a:bodyPr>
          <a:lstStyle/>
          <a:p>
            <a:r>
              <a:rPr lang="en-US" sz="2400" dirty="0"/>
              <a:t>In a reflection, you repeat back the true meaning of what someone is saying.</a:t>
            </a:r>
          </a:p>
          <a:p>
            <a:endParaRPr lang="en-US" sz="800" dirty="0"/>
          </a:p>
          <a:p>
            <a:r>
              <a:rPr lang="en-US" sz="2400" dirty="0"/>
              <a:t>You get at underlying feelings, values, and perspectives.</a:t>
            </a:r>
          </a:p>
          <a:p>
            <a:endParaRPr lang="en-US" sz="800" dirty="0"/>
          </a:p>
          <a:p>
            <a:r>
              <a:rPr lang="en-US" sz="2400" dirty="0"/>
              <a:t>A reflection calls attention to what the client has already said. (be careful what you call attention to).</a:t>
            </a:r>
          </a:p>
          <a:p>
            <a:endParaRPr lang="en-US" sz="800" dirty="0"/>
          </a:p>
          <a:p>
            <a:r>
              <a:rPr lang="en-US" sz="2400" dirty="0"/>
              <a:t>A reflection is a guess and you can get it wrong (but that is okay).</a:t>
            </a:r>
          </a:p>
          <a:p>
            <a:endParaRPr lang="en-US" sz="800" dirty="0"/>
          </a:p>
          <a:p>
            <a:r>
              <a:rPr lang="en-US" sz="2400" dirty="0"/>
              <a:t>Your voice turns down at the end of a reflection (not up as it would if it were a question). </a:t>
            </a:r>
          </a:p>
          <a:p>
            <a:endParaRPr lang="en-US" sz="800" dirty="0"/>
          </a:p>
          <a:p>
            <a:r>
              <a:rPr lang="en-US" sz="2400" dirty="0"/>
              <a:t>It’s brief (5-10 words) and you shut up after giving it. </a:t>
            </a:r>
          </a:p>
          <a:p>
            <a:endParaRPr lang="en-US" sz="800" dirty="0"/>
          </a:p>
          <a:p>
            <a:r>
              <a:rPr lang="en-US" sz="2400" dirty="0"/>
              <a:t>After a reflection, clients will either keep going or correct you. In both cases, there is new understanding. </a:t>
            </a:r>
          </a:p>
          <a:p>
            <a:endParaRPr lang="en-US" sz="2400" dirty="0"/>
          </a:p>
          <a:p>
            <a:endParaRPr lang="en-US" sz="2400" dirty="0"/>
          </a:p>
        </p:txBody>
      </p:sp>
    </p:spTree>
    <p:extLst>
      <p:ext uri="{BB962C8B-B14F-4D97-AF65-F5344CB8AC3E}">
        <p14:creationId xmlns:p14="http://schemas.microsoft.com/office/powerpoint/2010/main" val="24246882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Review</a:t>
            </a:r>
          </a:p>
        </p:txBody>
      </p:sp>
      <p:sp>
        <p:nvSpPr>
          <p:cNvPr id="3" name="Content Placeholder 2"/>
          <p:cNvSpPr>
            <a:spLocks noGrp="1"/>
          </p:cNvSpPr>
          <p:nvPr>
            <p:ph idx="1"/>
          </p:nvPr>
        </p:nvSpPr>
        <p:spPr/>
        <p:txBody>
          <a:bodyPr/>
          <a:lstStyle/>
          <a:p>
            <a:pPr lvl="0"/>
            <a:r>
              <a:rPr lang="en-US" b="1" dirty="0"/>
              <a:t>Strategies for teaching adults and planning adult education programs;</a:t>
            </a:r>
            <a:endParaRPr lang="en-US" dirty="0"/>
          </a:p>
          <a:p>
            <a:pPr lvl="0"/>
            <a:r>
              <a:rPr lang="en-US" b="1" dirty="0"/>
              <a:t>Careers, collaborators, and resources for clients and professionals</a:t>
            </a:r>
            <a:endParaRPr lang="en-US" dirty="0"/>
          </a:p>
          <a:p>
            <a:pPr lvl="0"/>
            <a:r>
              <a:rPr lang="en-US" b="1" dirty="0"/>
              <a:t>Counseling techniques of introductions, active listening, empowerment approach, and minimal encouragers.</a:t>
            </a:r>
            <a:endParaRPr lang="en-US" dirty="0"/>
          </a:p>
          <a:p>
            <a:pPr lvl="0"/>
            <a:r>
              <a:rPr lang="en-US" b="1" dirty="0"/>
              <a:t>Billing, coding, and overall financials of nutrition practice</a:t>
            </a:r>
            <a:endParaRPr lang="en-US" dirty="0"/>
          </a:p>
          <a:p>
            <a:pPr lvl="0"/>
            <a:r>
              <a:rPr lang="en-US" b="1" dirty="0"/>
              <a:t>Written communication with health care teams to support coordination of care</a:t>
            </a:r>
            <a:endParaRPr lang="en-US" dirty="0"/>
          </a:p>
          <a:p>
            <a:pPr lvl="0"/>
            <a:r>
              <a:rPr lang="en-US" b="1" dirty="0"/>
              <a:t>Behavior change theories for consideration in counseling interventions</a:t>
            </a:r>
          </a:p>
          <a:p>
            <a:pPr lvl="0"/>
            <a:r>
              <a:rPr lang="en-US" b="1" dirty="0"/>
              <a:t>Health Equities and Tailoring Communication</a:t>
            </a:r>
            <a:endParaRPr lang="en-US" dirty="0"/>
          </a:p>
        </p:txBody>
      </p:sp>
    </p:spTree>
    <p:extLst>
      <p:ext uri="{BB962C8B-B14F-4D97-AF65-F5344CB8AC3E}">
        <p14:creationId xmlns:p14="http://schemas.microsoft.com/office/powerpoint/2010/main" val="1038328932"/>
      </p:ext>
    </p:extLst>
  </p:cSld>
  <p:clrMapOvr>
    <a:masterClrMapping/>
  </p:clrMapOvr>
</p:sld>
</file>

<file path=ppt/theme/theme1.xml><?xml version="1.0" encoding="utf-8"?>
<a:theme xmlns:a="http://schemas.openxmlformats.org/drawingml/2006/main" name="Badg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Badge">
      <a:majorFont>
        <a:latin typeface="Impact"/>
        <a:ea typeface=""/>
        <a:cs typeface=""/>
      </a:majorFont>
      <a:minorFont>
        <a:latin typeface="Gill Sans MT"/>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SELS_PPT_dark([1]">
  <a:themeElements>
    <a:clrScheme name="OSELS Dark PPT Colors">
      <a:dk1>
        <a:srgbClr val="FFC000"/>
      </a:dk1>
      <a:lt1>
        <a:srgbClr val="0F56DC"/>
      </a:lt1>
      <a:dk2>
        <a:srgbClr val="FFFFFF"/>
      </a:dk2>
      <a:lt2>
        <a:srgbClr val="FFFFFF"/>
      </a:lt2>
      <a:accent1>
        <a:srgbClr val="9E302D"/>
      </a:accent1>
      <a:accent2>
        <a:srgbClr val="5B8F22"/>
      </a:accent2>
      <a:accent3>
        <a:srgbClr val="532E60"/>
      </a:accent3>
      <a:accent4>
        <a:srgbClr val="FDC82F"/>
      </a:accent4>
      <a:accent5>
        <a:srgbClr val="0CC6DE"/>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9_Angles">
  <a:themeElements>
    <a:clrScheme name="Angles 1">
      <a:dk1>
        <a:srgbClr val="F8F8F8"/>
      </a:dk1>
      <a:lt1>
        <a:srgbClr val="FFFFFF"/>
      </a:lt1>
      <a:dk2>
        <a:srgbClr val="000000"/>
      </a:dk2>
      <a:lt2>
        <a:srgbClr val="000000"/>
      </a:lt2>
      <a:accent1>
        <a:srgbClr val="FF0000"/>
      </a:accent1>
      <a:accent2>
        <a:srgbClr val="3333FF"/>
      </a:accent2>
      <a:accent3>
        <a:srgbClr val="AAAAAA"/>
      </a:accent3>
      <a:accent4>
        <a:srgbClr val="DADADA"/>
      </a:accent4>
      <a:accent5>
        <a:srgbClr val="FFAAAA"/>
      </a:accent5>
      <a:accent6>
        <a:srgbClr val="2D2DE7"/>
      </a:accent6>
      <a:hlink>
        <a:srgbClr val="008000"/>
      </a:hlink>
      <a:folHlink>
        <a:srgbClr val="808080"/>
      </a:folHlink>
    </a:clrScheme>
    <a:fontScheme name="Angle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ngles 1">
        <a:dk1>
          <a:srgbClr val="F8F8F8"/>
        </a:dk1>
        <a:lt1>
          <a:srgbClr val="FFFFFF"/>
        </a:lt1>
        <a:dk2>
          <a:srgbClr val="000000"/>
        </a:dk2>
        <a:lt2>
          <a:srgbClr val="000000"/>
        </a:lt2>
        <a:accent1>
          <a:srgbClr val="FF0000"/>
        </a:accent1>
        <a:accent2>
          <a:srgbClr val="3333FF"/>
        </a:accent2>
        <a:accent3>
          <a:srgbClr val="AAAAAA"/>
        </a:accent3>
        <a:accent4>
          <a:srgbClr val="DADADA"/>
        </a:accent4>
        <a:accent5>
          <a:srgbClr val="FFAAAA"/>
        </a:accent5>
        <a:accent6>
          <a:srgbClr val="2D2DE7"/>
        </a:accent6>
        <a:hlink>
          <a:srgbClr val="008000"/>
        </a:hlink>
        <a:folHlink>
          <a:srgbClr val="808080"/>
        </a:folHlink>
      </a:clrScheme>
      <a:clrMap bg1="dk2" tx1="lt1" bg2="dk1" tx2="lt2" accent1="accent1" accent2="accent2" accent3="accent3" accent4="accent4" accent5="accent5" accent6="accent6" hlink="hlink" folHlink="folHlink"/>
    </a:extraClrScheme>
    <a:extraClrScheme>
      <a:clrScheme name="Angles 2">
        <a:dk1>
          <a:srgbClr val="360036"/>
        </a:dk1>
        <a:lt1>
          <a:srgbClr val="FFFFFF"/>
        </a:lt1>
        <a:dk2>
          <a:srgbClr val="FFFFCC"/>
        </a:dk2>
        <a:lt2>
          <a:srgbClr val="666633"/>
        </a:lt2>
        <a:accent1>
          <a:srgbClr val="996600"/>
        </a:accent1>
        <a:accent2>
          <a:srgbClr val="CCCC00"/>
        </a:accent2>
        <a:accent3>
          <a:srgbClr val="FFFFFF"/>
        </a:accent3>
        <a:accent4>
          <a:srgbClr val="2D002D"/>
        </a:accent4>
        <a:accent5>
          <a:srgbClr val="CAB8AA"/>
        </a:accent5>
        <a:accent6>
          <a:srgbClr val="B9B900"/>
        </a:accent6>
        <a:hlink>
          <a:srgbClr val="99CC00"/>
        </a:hlink>
        <a:folHlink>
          <a:srgbClr val="996633"/>
        </a:folHlink>
      </a:clrScheme>
      <a:clrMap bg1="lt1" tx1="dk1" bg2="lt2" tx2="dk2" accent1="accent1" accent2="accent2" accent3="accent3" accent4="accent4" accent5="accent5" accent6="accent6" hlink="hlink" folHlink="folHlink"/>
    </a:extraClrScheme>
    <a:extraClrScheme>
      <a:clrScheme name="Angles 3">
        <a:dk1>
          <a:srgbClr val="000000"/>
        </a:dk1>
        <a:lt1>
          <a:srgbClr val="FFFFFF"/>
        </a:lt1>
        <a:dk2>
          <a:srgbClr val="FFFFFF"/>
        </a:dk2>
        <a:lt2>
          <a:srgbClr val="393939"/>
        </a:lt2>
        <a:accent1>
          <a:srgbClr val="B2B2B2"/>
        </a:accent1>
        <a:accent2>
          <a:srgbClr val="EAEAEA"/>
        </a:accent2>
        <a:accent3>
          <a:srgbClr val="FFFFFF"/>
        </a:accent3>
        <a:accent4>
          <a:srgbClr val="000000"/>
        </a:accent4>
        <a:accent5>
          <a:srgbClr val="D5D5D5"/>
        </a:accent5>
        <a:accent6>
          <a:srgbClr val="D4D4D4"/>
        </a:accent6>
        <a:hlink>
          <a:srgbClr val="4D4D4D"/>
        </a:hlink>
        <a:folHlink>
          <a:srgbClr val="777777"/>
        </a:folHlink>
      </a:clrScheme>
      <a:clrMap bg1="lt1" tx1="dk1" bg2="lt2" tx2="dk2" accent1="accent1" accent2="accent2" accent3="accent3" accent4="accent4" accent5="accent5" accent6="accent6" hlink="hlink" folHlink="folHlink"/>
    </a:extraClrScheme>
    <a:extraClrScheme>
      <a:clrScheme name="Angles 4">
        <a:dk1>
          <a:srgbClr val="360036"/>
        </a:dk1>
        <a:lt1>
          <a:srgbClr val="FFFFFF"/>
        </a:lt1>
        <a:dk2>
          <a:srgbClr val="FFFFCC"/>
        </a:dk2>
        <a:lt2>
          <a:srgbClr val="660066"/>
        </a:lt2>
        <a:accent1>
          <a:srgbClr val="C3A3C2"/>
        </a:accent1>
        <a:accent2>
          <a:srgbClr val="9999FF"/>
        </a:accent2>
        <a:accent3>
          <a:srgbClr val="FFFFFF"/>
        </a:accent3>
        <a:accent4>
          <a:srgbClr val="2D002D"/>
        </a:accent4>
        <a:accent5>
          <a:srgbClr val="DECEDD"/>
        </a:accent5>
        <a:accent6>
          <a:srgbClr val="8A8AE7"/>
        </a:accent6>
        <a:hlink>
          <a:srgbClr val="0099CC"/>
        </a:hlink>
        <a:folHlink>
          <a:srgbClr val="C99DAF"/>
        </a:folHlink>
      </a:clrScheme>
      <a:clrMap bg1="lt1" tx1="dk1" bg2="lt2" tx2="dk2" accent1="accent1" accent2="accent2" accent3="accent3" accent4="accent4" accent5="accent5" accent6="accent6" hlink="hlink" folHlink="folHlink"/>
    </a:extraClrScheme>
    <a:extraClrScheme>
      <a:clrScheme name="Angles 5">
        <a:dk1>
          <a:srgbClr val="000000"/>
        </a:dk1>
        <a:lt1>
          <a:srgbClr val="99CCFF"/>
        </a:lt1>
        <a:dk2>
          <a:srgbClr val="CCECFF"/>
        </a:dk2>
        <a:lt2>
          <a:srgbClr val="002244"/>
        </a:lt2>
        <a:accent1>
          <a:srgbClr val="336699"/>
        </a:accent1>
        <a:accent2>
          <a:srgbClr val="CC99FF"/>
        </a:accent2>
        <a:accent3>
          <a:srgbClr val="CAE2FF"/>
        </a:accent3>
        <a:accent4>
          <a:srgbClr val="000000"/>
        </a:accent4>
        <a:accent5>
          <a:srgbClr val="ADB8CA"/>
        </a:accent5>
        <a:accent6>
          <a:srgbClr val="B98AE7"/>
        </a:accent6>
        <a:hlink>
          <a:srgbClr val="33CCCC"/>
        </a:hlink>
        <a:folHlink>
          <a:srgbClr val="9999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1045</TotalTime>
  <Words>1561</Words>
  <Application>Microsoft Office PowerPoint</Application>
  <PresentationFormat>Widescreen</PresentationFormat>
  <Paragraphs>279</Paragraphs>
  <Slides>47</Slides>
  <Notes>12</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47</vt:i4>
      </vt:variant>
    </vt:vector>
  </HeadingPairs>
  <TitlesOfParts>
    <vt:vector size="63" baseType="lpstr">
      <vt:lpstr>ＭＳ Ｐゴシック</vt:lpstr>
      <vt:lpstr>Arial</vt:lpstr>
      <vt:lpstr>Arial</vt:lpstr>
      <vt:lpstr>Baekmuk Gulim</vt:lpstr>
      <vt:lpstr>Calibri</vt:lpstr>
      <vt:lpstr>Courier New</vt:lpstr>
      <vt:lpstr>Gill Sans MT</vt:lpstr>
      <vt:lpstr>Impact</vt:lpstr>
      <vt:lpstr>Myriad Web Pro</vt:lpstr>
      <vt:lpstr>Tahoma</vt:lpstr>
      <vt:lpstr>Times New Roman</vt:lpstr>
      <vt:lpstr>Wingdings</vt:lpstr>
      <vt:lpstr>Badge</vt:lpstr>
      <vt:lpstr>OSELS_PPT_dark([1]</vt:lpstr>
      <vt:lpstr>9_Angles</vt:lpstr>
      <vt:lpstr>Office Theme</vt:lpstr>
      <vt:lpstr>PowerPoint Presentation</vt:lpstr>
      <vt:lpstr>Education &amp; Counseling &amp;  Health equity</vt:lpstr>
      <vt:lpstr>Objectives and Agenda</vt:lpstr>
      <vt:lpstr>Presentations</vt:lpstr>
      <vt:lpstr>PowerPoint Presentation</vt:lpstr>
      <vt:lpstr>Figure 1 Proposed mechanisms by which inorganic dietary nitrate or nitrite exert anti-inflammatory effects, modulate ...</vt:lpstr>
      <vt:lpstr>Re-CAP:    </vt:lpstr>
      <vt:lpstr>Mid-Course check-in</vt:lpstr>
      <vt:lpstr>Both have values and money problems. Warren buffet has better ones.</vt:lpstr>
      <vt:lpstr>What are your Values &amp; valued Problems </vt:lpstr>
      <vt:lpstr>Each table presents 3 minutes on health equity</vt:lpstr>
      <vt:lpstr>Definitions</vt:lpstr>
      <vt:lpstr>PowerPoint Presentation</vt:lpstr>
      <vt:lpstr>Promoting Racial and Ethnic Health Equity</vt:lpstr>
      <vt:lpstr>Introduction Video</vt:lpstr>
      <vt:lpstr>What are Differences vs. Disparities in Care</vt:lpstr>
      <vt:lpstr>What are Differences vs. Disparities in Care</vt:lpstr>
      <vt:lpstr>Social Factors and the Quality Gradient</vt:lpstr>
      <vt:lpstr>Social Factors and the Quality Gradient</vt:lpstr>
      <vt:lpstr>Why Care?</vt:lpstr>
      <vt:lpstr>Economic Cost Of Disparities </vt:lpstr>
      <vt:lpstr>Lifetime cost of direct care</vt:lpstr>
      <vt:lpstr>Health Professionals and Disparities</vt:lpstr>
      <vt:lpstr>Health Professionals and Disparities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Toward Achieving health equity Strategies for Everyone</vt:lpstr>
      <vt:lpstr>Achieving health equity Strategies for Clinical Dietitians</vt:lpstr>
      <vt:lpstr>Achieving health equity Strategies for Clinical Dietitians</vt:lpstr>
      <vt:lpstr>Achieving health equity Strategies for Clinical Dietitians</vt:lpstr>
      <vt:lpstr>Achieving health equity Strategies for Public Health Dietitians</vt:lpstr>
      <vt:lpstr>Achieving health equity Strategies for Public Health Dietitians</vt:lpstr>
      <vt:lpstr>Achieving health equity Strategies for Public Health Dietitians</vt:lpstr>
      <vt:lpstr>Counseling Considerations</vt:lpstr>
      <vt:lpstr>Counseling Considerations</vt:lpstr>
      <vt:lpstr>Counseling Considerations</vt:lpstr>
      <vt:lpstr>TEACH Back Method</vt:lpstr>
      <vt:lpstr>Teach back method Activity</vt:lpstr>
      <vt:lpstr>Reflective listening</vt:lpstr>
      <vt:lpstr>Course Review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April Rhymaun</dc:creator>
  <cp:lastModifiedBy>Dormer, Cynthia</cp:lastModifiedBy>
  <cp:revision>65</cp:revision>
  <cp:lastPrinted>2015-09-23T15:27:44Z</cp:lastPrinted>
  <dcterms:created xsi:type="dcterms:W3CDTF">2015-09-17T18:40:45Z</dcterms:created>
  <dcterms:modified xsi:type="dcterms:W3CDTF">2020-02-24T19:32:17Z</dcterms:modified>
</cp:coreProperties>
</file>